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147479196" r:id="rId2"/>
    <p:sldId id="257" r:id="rId3"/>
    <p:sldId id="258" r:id="rId4"/>
    <p:sldId id="268" r:id="rId5"/>
    <p:sldId id="2147479168" r:id="rId6"/>
    <p:sldId id="2147479169" r:id="rId7"/>
    <p:sldId id="2147479167" r:id="rId8"/>
    <p:sldId id="259" r:id="rId9"/>
    <p:sldId id="260" r:id="rId10"/>
    <p:sldId id="261" r:id="rId11"/>
    <p:sldId id="262" r:id="rId12"/>
    <p:sldId id="265" r:id="rId13"/>
    <p:sldId id="266" r:id="rId14"/>
    <p:sldId id="263" r:id="rId15"/>
    <p:sldId id="264" r:id="rId16"/>
    <p:sldId id="2147479170" r:id="rId17"/>
    <p:sldId id="2147479172" r:id="rId18"/>
    <p:sldId id="2147479173" r:id="rId19"/>
    <p:sldId id="2147479193" r:id="rId20"/>
    <p:sldId id="2147479194" r:id="rId21"/>
    <p:sldId id="2147479195" r:id="rId22"/>
    <p:sldId id="2147479174" r:id="rId23"/>
    <p:sldId id="2147479175" r:id="rId24"/>
    <p:sldId id="2147479176" r:id="rId25"/>
    <p:sldId id="2147479177" r:id="rId26"/>
    <p:sldId id="2147479179" r:id="rId27"/>
    <p:sldId id="2147479180" r:id="rId28"/>
    <p:sldId id="2147479181" r:id="rId29"/>
    <p:sldId id="2147479182" r:id="rId30"/>
    <p:sldId id="2147479190" r:id="rId31"/>
    <p:sldId id="2147479183" r:id="rId32"/>
    <p:sldId id="2147479185" r:id="rId33"/>
    <p:sldId id="2147479186" r:id="rId34"/>
    <p:sldId id="2147479187" r:id="rId35"/>
    <p:sldId id="2147479188" r:id="rId36"/>
    <p:sldId id="2147479189" r:id="rId37"/>
    <p:sldId id="2147479191" r:id="rId38"/>
    <p:sldId id="2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95" autoAdjust="0"/>
  </p:normalViewPr>
  <p:slideViewPr>
    <p:cSldViewPr snapToGrid="0">
      <p:cViewPr varScale="1">
        <p:scale>
          <a:sx n="69" d="100"/>
          <a:sy n="69" d="100"/>
        </p:scale>
        <p:origin x="780" y="66"/>
      </p:cViewPr>
      <p:guideLst/>
    </p:cSldViewPr>
  </p:slideViewPr>
  <p:outlineViewPr>
    <p:cViewPr>
      <p:scale>
        <a:sx n="33" d="100"/>
        <a:sy n="33" d="100"/>
      </p:scale>
      <p:origin x="0" y="-12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Annual GDP Growth (%)</c:v>
                </c:pt>
              </c:strCache>
            </c:strRef>
          </c:tx>
          <c:spPr>
            <a:solidFill>
              <a:schemeClr val="accent2"/>
            </a:solidFill>
            <a:ln>
              <a:no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dLbl>
            <c:dLbl>
              <c:idx val="1"/>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dLbl>
            <c:dLbl>
              <c:idx val="2"/>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dLbl>
            <c:dLbl>
              <c:idx val="3"/>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2"/>
                </a:solidFill>
                <a:prstDash val="sysDash"/>
              </a:ln>
              <a:effectLst/>
            </c:spPr>
            <c:trendlineType val="linear"/>
            <c:dispRSqr val="0"/>
            <c:dispEq val="0"/>
          </c:trendline>
          <c:cat>
            <c:strRef>
              <c:f>Sheet1!$A$2:$A$5</c:f>
              <c:strCache>
                <c:ptCount val="4"/>
                <c:pt idx="0">
                  <c:v>2021-22</c:v>
                </c:pt>
                <c:pt idx="1">
                  <c:v>2022-23</c:v>
                </c:pt>
                <c:pt idx="2">
                  <c:v>2023-24</c:v>
                </c:pt>
                <c:pt idx="3">
                  <c:v>2024-25</c:v>
                </c:pt>
              </c:strCache>
            </c:strRef>
          </c:cat>
          <c:val>
            <c:numRef>
              <c:f>Sheet1!$B$2:$B$5</c:f>
              <c:numCache>
                <c:formatCode>General</c:formatCode>
                <c:ptCount val="4"/>
                <c:pt idx="0">
                  <c:v>9.6</c:v>
                </c:pt>
                <c:pt idx="1">
                  <c:v>6.9</c:v>
                </c:pt>
                <c:pt idx="2">
                  <c:v>8.1</c:v>
                </c:pt>
                <c:pt idx="3">
                  <c:v>9.6999999999999993</c:v>
                </c:pt>
              </c:numCache>
            </c:numRef>
          </c:val>
          <c:extLst xmlns:c16r2="http://schemas.microsoft.com/office/drawing/2015/06/chart">
            <c:ext xmlns:c16="http://schemas.microsoft.com/office/drawing/2014/chart" uri="{C3380CC4-5D6E-409C-BE32-E72D297353CC}">
              <c16:uniqueId val="{00000000-BEBF-40BE-8CE7-26DB4F5324A3}"/>
            </c:ext>
          </c:extLst>
        </c:ser>
        <c:dLbls>
          <c:dLblPos val="outEnd"/>
          <c:showLegendKey val="0"/>
          <c:showVal val="1"/>
          <c:showCatName val="0"/>
          <c:showSerName val="0"/>
          <c:showPercent val="0"/>
          <c:showBubbleSize val="0"/>
        </c:dLbls>
        <c:gapWidth val="444"/>
        <c:overlap val="-90"/>
        <c:axId val="314185272"/>
        <c:axId val="314181352"/>
      </c:barChart>
      <c:catAx>
        <c:axId val="314185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en-US"/>
          </a:p>
        </c:txPr>
        <c:crossAx val="314181352"/>
        <c:crosses val="autoZero"/>
        <c:auto val="1"/>
        <c:lblAlgn val="ctr"/>
        <c:lblOffset val="100"/>
        <c:noMultiLvlLbl val="0"/>
      </c:catAx>
      <c:valAx>
        <c:axId val="314181352"/>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IN" dirty="0"/>
                  <a:t>GDP rate</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141852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dirty="0">
                <a:solidFill>
                  <a:schemeClr val="accent2">
                    <a:lumMod val="75000"/>
                  </a:schemeClr>
                </a:solidFill>
              </a:rPr>
              <a:t>NATIONAL</a:t>
            </a:r>
            <a:r>
              <a:rPr lang="en-US" b="1" u="sng" baseline="0" dirty="0">
                <a:solidFill>
                  <a:schemeClr val="accent2">
                    <a:lumMod val="75000"/>
                  </a:schemeClr>
                </a:solidFill>
              </a:rPr>
              <a:t> </a:t>
            </a:r>
            <a:r>
              <a:rPr lang="en-US" b="1" u="sng" dirty="0">
                <a:solidFill>
                  <a:schemeClr val="accent2">
                    <a:lumMod val="75000"/>
                  </a:schemeClr>
                </a:solidFill>
              </a:rPr>
              <a:t>GDP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Contribution to GDP (%)</c:v>
                </c:pt>
              </c:strCache>
            </c:strRef>
          </c:tx>
          <c:dPt>
            <c:idx val="0"/>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0DA6-488C-A43F-666D74881ED4}"/>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DA6-488C-A43F-666D74881ED4}"/>
              </c:ext>
            </c:extLst>
          </c:dPt>
          <c:dLbls>
            <c:dLbl>
              <c:idx val="0"/>
              <c:layout>
                <c:manualLayout>
                  <c:x val="0.20823728318388568"/>
                  <c:y val="-0.21322676691491799"/>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D1BFC325-DAA5-47D0-B8FE-E91FC88EFE95}" type="CATEGORYNAME">
                      <a:rPr lang="en-US" sz="1400" b="1" smtClean="0"/>
                      <a:pPr>
                        <a:defRPr sz="1400" b="1"/>
                      </a:pPr>
                      <a:t>[CATEGORY NAME]</a:t>
                    </a:fld>
                    <a:r>
                      <a:rPr lang="en-US" sz="1400" b="1" dirty="0"/>
                      <a:t>
</a:t>
                    </a:r>
                    <a:fld id="{0104435E-6715-4DD1-9D2E-FEF6CB059FEC}" type="VALUE">
                      <a:rPr lang="en-US" sz="1400" b="1" smtClean="0"/>
                      <a:pPr>
                        <a:defRPr sz="1400" b="1"/>
                      </a:pPr>
                      <a:t>[VALUE]</a:t>
                    </a:fld>
                    <a:endParaRPr lang="en-US" sz="1400" b="1"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0DA6-488C-A43F-666D74881ED4}"/>
                </c:ext>
                <c:ext xmlns:c15="http://schemas.microsoft.com/office/drawing/2012/chart" uri="{CE6537A1-D6FC-4f65-9D91-7224C49458BB}">
                  <c15:layout>
                    <c:manualLayout>
                      <c:w val="0.22142677959032822"/>
                      <c:h val="0.28818455366098295"/>
                    </c:manualLayout>
                  </c15:layout>
                  <c15:dlblFieldTable/>
                  <c15:showDataLabelsRange val="0"/>
                </c:ext>
              </c:extLst>
            </c:dLbl>
            <c:dLbl>
              <c:idx val="1"/>
              <c:layout>
                <c:manualLayout>
                  <c:x val="-0.20911399350454951"/>
                  <c:y val="-6.0180225716519674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accent1">
                            <a:lumMod val="75000"/>
                          </a:schemeClr>
                        </a:solidFill>
                        <a:latin typeface="+mn-lt"/>
                        <a:ea typeface="+mn-ea"/>
                        <a:cs typeface="+mn-cs"/>
                      </a:defRPr>
                    </a:pPr>
                    <a:fld id="{177BC12B-2D09-4EAF-B468-4C69A9345DB4}" type="CATEGORYNAME">
                      <a:rPr lang="en-US" sz="2000" b="1">
                        <a:solidFill>
                          <a:schemeClr val="accent1">
                            <a:lumMod val="75000"/>
                          </a:schemeClr>
                        </a:solidFill>
                      </a:rPr>
                      <a:pPr>
                        <a:defRPr sz="2000">
                          <a:solidFill>
                            <a:schemeClr val="accent1">
                              <a:lumMod val="75000"/>
                            </a:schemeClr>
                          </a:solidFill>
                        </a:defRPr>
                      </a:pPr>
                      <a:t>[CATEGORY NAME]</a:t>
                    </a:fld>
                    <a:r>
                      <a:rPr lang="en-US" sz="2000" b="1" dirty="0">
                        <a:solidFill>
                          <a:schemeClr val="accent1">
                            <a:lumMod val="75000"/>
                          </a:schemeClr>
                        </a:solidFill>
                      </a:rPr>
                      <a:t>
</a:t>
                    </a:r>
                    <a:fld id="{95A7C483-0279-42E9-84AF-65C9130D7E58}" type="VALUE">
                      <a:rPr lang="en-US" sz="2000" b="1" smtClean="0">
                        <a:solidFill>
                          <a:schemeClr val="accent1">
                            <a:lumMod val="75000"/>
                          </a:schemeClr>
                        </a:solidFill>
                      </a:rPr>
                      <a:pPr>
                        <a:defRPr sz="2000">
                          <a:solidFill>
                            <a:schemeClr val="accent1">
                              <a:lumMod val="75000"/>
                            </a:schemeClr>
                          </a:solidFill>
                        </a:defRPr>
                      </a:pPr>
                      <a:t>[VALUE]</a:t>
                    </a:fld>
                    <a:endParaRPr lang="en-US" sz="2000" b="1" dirty="0">
                      <a:solidFill>
                        <a:schemeClr val="accent1">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accent1">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0DA6-488C-A43F-666D74881ED4}"/>
                </c:ext>
                <c:ext xmlns:c15="http://schemas.microsoft.com/office/drawing/2012/chart" uri="{CE6537A1-D6FC-4f65-9D91-7224C49458BB}">
                  <c15:layout>
                    <c:manualLayout>
                      <c:w val="0.22490671987311306"/>
                      <c:h val="0.2656770310932798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Other Sectors</c:v>
                </c:pt>
                <c:pt idx="1">
                  <c:v>MSMEs</c:v>
                </c:pt>
              </c:strCache>
            </c:strRef>
          </c:cat>
          <c:val>
            <c:numRef>
              <c:f>Sheet1!$B$2:$B$3</c:f>
              <c:numCache>
                <c:formatCode>0.00%</c:formatCode>
                <c:ptCount val="2"/>
                <c:pt idx="0">
                  <c:v>0.69899999999999995</c:v>
                </c:pt>
                <c:pt idx="1">
                  <c:v>0.30099999999999999</c:v>
                </c:pt>
              </c:numCache>
            </c:numRef>
          </c:val>
          <c:extLst xmlns:c16r2="http://schemas.microsoft.com/office/drawing/2015/06/chart">
            <c:ext xmlns:c16="http://schemas.microsoft.com/office/drawing/2014/chart" uri="{C3380CC4-5D6E-409C-BE32-E72D297353CC}">
              <c16:uniqueId val="{00000000-0DA6-488C-A43F-666D74881ED4}"/>
            </c:ext>
          </c:extLst>
        </c:ser>
        <c:dLbls>
          <c:showLegendKey val="0"/>
          <c:showVal val="0"/>
          <c:showCatName val="1"/>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800" u="sng" dirty="0">
                <a:solidFill>
                  <a:schemeClr val="accent2">
                    <a:lumMod val="75000"/>
                  </a:schemeClr>
                </a:solidFill>
              </a:rPr>
              <a:t>MANUFACTURING OUTPUT</a:t>
            </a:r>
          </a:p>
        </c:rich>
      </c:tx>
      <c:layout>
        <c:manualLayout>
          <c:xMode val="edge"/>
          <c:yMode val="edge"/>
          <c:x val="0.12423180456092234"/>
          <c:y val="1.83644172786030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Manufacturing Output in %</c:v>
                </c:pt>
              </c:strCache>
            </c:strRef>
          </c:tx>
          <c:dPt>
            <c:idx val="0"/>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AC02-4EC6-B299-1D88F5FCFBEB}"/>
              </c:ext>
            </c:extLst>
          </c:dPt>
          <c:dPt>
            <c:idx val="1"/>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2-AC02-4EC6-B299-1D88F5FCFBEB}"/>
              </c:ext>
            </c:extLst>
          </c:dPt>
          <c:dLbls>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dLbl>
            <c:dLbl>
              <c:idx val="1"/>
              <c:layout>
                <c:manualLayout>
                  <c:x val="-2.3523454816739942E-2"/>
                  <c:y val="6.0615229669089832E-2"/>
                </c:manualLayout>
              </c:layout>
              <c:spPr>
                <a:noFill/>
                <a:ln>
                  <a:noFill/>
                </a:ln>
                <a:effectLst/>
              </c:spPr>
              <c:txPr>
                <a:bodyPr rot="0" spcFirstLastPara="1" vertOverflow="ellipsis" vert="horz" wrap="square" anchor="ctr" anchorCtr="1"/>
                <a:lstStyle/>
                <a:p>
                  <a:pPr>
                    <a:defRPr sz="2000" b="1" i="0" u="none" strike="noStrike" kern="1200" baseline="0">
                      <a:solidFill>
                        <a:schemeClr val="accent1">
                          <a:lumMod val="75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AC02-4EC6-B299-1D88F5FCFBEB}"/>
                </c:ext>
                <c:ext xmlns:c15="http://schemas.microsoft.com/office/drawing/2012/chart" uri="{CE6537A1-D6FC-4f65-9D91-7224C49458BB}">
                  <c15:layout>
                    <c:manualLayout>
                      <c:w val="0.21750352871716058"/>
                      <c:h val="0.31981863406800759"/>
                    </c:manualLayout>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Sheet1!$A$2:$A$3</c:f>
              <c:strCache>
                <c:ptCount val="2"/>
                <c:pt idx="0">
                  <c:v>Other Sectors</c:v>
                </c:pt>
                <c:pt idx="1">
                  <c:v>MSMEs</c:v>
                </c:pt>
              </c:strCache>
            </c:strRef>
          </c:cat>
          <c:val>
            <c:numRef>
              <c:f>Sheet1!$B$2:$B$3</c:f>
              <c:numCache>
                <c:formatCode>General</c:formatCode>
                <c:ptCount val="2"/>
                <c:pt idx="0">
                  <c:v>64</c:v>
                </c:pt>
                <c:pt idx="1">
                  <c:v>36</c:v>
                </c:pt>
              </c:numCache>
            </c:numRef>
          </c:val>
          <c:extLst xmlns:c16r2="http://schemas.microsoft.com/office/drawing/2015/06/chart">
            <c:ext xmlns:c16="http://schemas.microsoft.com/office/drawing/2014/chart" uri="{C3380CC4-5D6E-409C-BE32-E72D297353CC}">
              <c16:uniqueId val="{00000000-AC02-4EC6-B299-1D88F5FCFBEB}"/>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a:t>National</a:t>
            </a:r>
            <a:r>
              <a:rPr lang="en-US" baseline="0" dirty="0"/>
              <a:t> </a:t>
            </a:r>
            <a:r>
              <a:rPr lang="en-US" dirty="0"/>
              <a:t>EXPORT</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doughnutChart>
        <c:varyColors val="1"/>
        <c:ser>
          <c:idx val="0"/>
          <c:order val="0"/>
          <c:tx>
            <c:strRef>
              <c:f>Sheet1!$B$1</c:f>
              <c:strCache>
                <c:ptCount val="1"/>
                <c:pt idx="0">
                  <c:v>Contribution to Export </c:v>
                </c:pt>
              </c:strCache>
            </c:strRef>
          </c:tx>
          <c:spPr>
            <a:solidFill>
              <a:schemeClr val="lt1"/>
            </a:solidFill>
            <a:ln w="19050">
              <a:solidFill>
                <a:schemeClr val="accent2"/>
              </a:solidFill>
            </a:ln>
            <a:effectLst/>
          </c:spPr>
          <c:dPt>
            <c:idx val="0"/>
            <c:bubble3D val="0"/>
            <c:spPr>
              <a:solidFill>
                <a:schemeClr val="lt1"/>
              </a:solidFill>
              <a:ln w="19050">
                <a:solidFill>
                  <a:schemeClr val="accent2"/>
                </a:solidFill>
              </a:ln>
              <a:effectLst/>
            </c:spPr>
            <c:extLst xmlns:c16r2="http://schemas.microsoft.com/office/drawing/2015/06/chart">
              <c:ext xmlns:c16="http://schemas.microsoft.com/office/drawing/2014/chart" uri="{C3380CC4-5D6E-409C-BE32-E72D297353CC}">
                <c16:uniqueId val="{00000002-B7B2-48A5-9CA0-C015DA30B478}"/>
              </c:ext>
            </c:extLst>
          </c:dPt>
          <c:dPt>
            <c:idx val="1"/>
            <c:bubble3D val="0"/>
            <c:spPr>
              <a:solidFill>
                <a:schemeClr val="lt1"/>
              </a:solidFill>
              <a:ln w="19050">
                <a:solidFill>
                  <a:schemeClr val="accent2"/>
                </a:solidFill>
              </a:ln>
              <a:effectLst/>
            </c:spPr>
            <c:extLst xmlns:c16r2="http://schemas.microsoft.com/office/drawing/2015/06/chart">
              <c:ext xmlns:c16="http://schemas.microsoft.com/office/drawing/2014/chart" uri="{C3380CC4-5D6E-409C-BE32-E72D297353CC}">
                <c16:uniqueId val="{00000001-B7B2-48A5-9CA0-C015DA30B478}"/>
              </c:ext>
            </c:extLst>
          </c:dPt>
          <c:dLbls>
            <c:dLbl>
              <c:idx val="0"/>
              <c:layout>
                <c:manualLayout>
                  <c:x val="0.16740111332493438"/>
                  <c:y val="-1.882113034966547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B7B2-48A5-9CA0-C015DA30B478}"/>
                </c:ext>
                <c:ext xmlns:c15="http://schemas.microsoft.com/office/drawing/2012/chart" uri="{CE6537A1-D6FC-4f65-9D91-7224C49458BB}"/>
              </c:extLst>
            </c:dLbl>
            <c:dLbl>
              <c:idx val="1"/>
              <c:layout>
                <c:manualLayout>
                  <c:x val="-0.19236455286628446"/>
                  <c:y val="-0.17880073832182211"/>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B7B2-48A5-9CA0-C015DA30B478}"/>
                </c:ext>
                <c:ext xmlns:c15="http://schemas.microsoft.com/office/drawing/2012/chart" uri="{CE6537A1-D6FC-4f65-9D91-7224C49458BB}">
                  <c15:layout>
                    <c:manualLayout>
                      <c:w val="0.23838505909798108"/>
                      <c:h val="0.35875445612490708"/>
                    </c:manualLayout>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accent2">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Sheet1!$A$2:$A$3</c:f>
              <c:strCache>
                <c:ptCount val="2"/>
                <c:pt idx="0">
                  <c:v>Other Sectors</c:v>
                </c:pt>
                <c:pt idx="1">
                  <c:v>MSMEs</c:v>
                </c:pt>
              </c:strCache>
            </c:strRef>
          </c:cat>
          <c:val>
            <c:numRef>
              <c:f>Sheet1!$B$2:$B$3</c:f>
              <c:numCache>
                <c:formatCode>0%</c:formatCode>
                <c:ptCount val="2"/>
                <c:pt idx="0">
                  <c:v>0.55000000000000004</c:v>
                </c:pt>
                <c:pt idx="1">
                  <c:v>0.45</c:v>
                </c:pt>
              </c:numCache>
            </c:numRef>
          </c:val>
          <c:extLst xmlns:c16r2="http://schemas.microsoft.com/office/drawing/2015/06/chart">
            <c:ext xmlns:c16="http://schemas.microsoft.com/office/drawing/2014/chart" uri="{C3380CC4-5D6E-409C-BE32-E72D297353CC}">
              <c16:uniqueId val="{00000000-B7B2-48A5-9CA0-C015DA30B478}"/>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2"/>
    </a:solidFill>
    <a:ln w="9525" cap="flat" cmpd="sng" algn="ctr">
      <a:solidFill>
        <a:schemeClr val="accent2"/>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svg"/><Relationship Id="rId1" Type="http://schemas.openxmlformats.org/officeDocument/2006/relationships/image" Target="../media/image10.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9.svg"/><Relationship Id="rId1" Type="http://schemas.openxmlformats.org/officeDocument/2006/relationships/image" Target="../media/image12.png"/><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7.svg"/><Relationship Id="rId1" Type="http://schemas.openxmlformats.org/officeDocument/2006/relationships/image" Target="../media/image16.png"/><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svg"/><Relationship Id="rId1" Type="http://schemas.openxmlformats.org/officeDocument/2006/relationships/image" Target="../media/image21.png"/><Relationship Id="rId6" Type="http://schemas.openxmlformats.org/officeDocument/2006/relationships/image" Target="../media/image41.svg"/><Relationship Id="rId5" Type="http://schemas.openxmlformats.org/officeDocument/2006/relationships/image" Target="../media/image23.png"/><Relationship Id="rId4" Type="http://schemas.openxmlformats.org/officeDocument/2006/relationships/image" Target="../media/image39.sv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svg"/><Relationship Id="rId1" Type="http://schemas.openxmlformats.org/officeDocument/2006/relationships/image" Target="../media/image24.png"/><Relationship Id="rId6" Type="http://schemas.openxmlformats.org/officeDocument/2006/relationships/image" Target="../media/image47.svg"/><Relationship Id="rId5" Type="http://schemas.openxmlformats.org/officeDocument/2006/relationships/image" Target="../media/image26.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image" Target="../media/image30.jpg"/><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svg"/><Relationship Id="rId1" Type="http://schemas.openxmlformats.org/officeDocument/2006/relationships/image" Target="../media/image10.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9.svg"/><Relationship Id="rId1" Type="http://schemas.openxmlformats.org/officeDocument/2006/relationships/image" Target="../media/image12.png"/><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7.svg"/><Relationship Id="rId1" Type="http://schemas.openxmlformats.org/officeDocument/2006/relationships/image" Target="../media/image16.png"/><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svg"/><Relationship Id="rId1" Type="http://schemas.openxmlformats.org/officeDocument/2006/relationships/image" Target="../media/image21.png"/><Relationship Id="rId6" Type="http://schemas.openxmlformats.org/officeDocument/2006/relationships/image" Target="../media/image41.svg"/><Relationship Id="rId5" Type="http://schemas.openxmlformats.org/officeDocument/2006/relationships/image" Target="../media/image23.png"/><Relationship Id="rId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svg"/><Relationship Id="rId1" Type="http://schemas.openxmlformats.org/officeDocument/2006/relationships/image" Target="../media/image24.png"/><Relationship Id="rId6" Type="http://schemas.openxmlformats.org/officeDocument/2006/relationships/image" Target="../media/image47.svg"/><Relationship Id="rId5" Type="http://schemas.openxmlformats.org/officeDocument/2006/relationships/image" Target="../media/image2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4A7F7-F075-4AAA-ACD8-430C5A334435}"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49D6DBD4-A5A4-416A-925E-F3507F3D159E}">
      <dgm:prSet phldrT="[Text]"/>
      <dgm:spPr/>
      <dgm:t>
        <a:bodyPr/>
        <a:lstStyle/>
        <a:p>
          <a:r>
            <a:rPr lang="en-US" dirty="0"/>
            <a:t>EMPLOYMENT GENERATION</a:t>
          </a:r>
          <a:endParaRPr lang="en-IN" dirty="0"/>
        </a:p>
      </dgm:t>
    </dgm:pt>
    <dgm:pt modelId="{D44AA398-2AF5-469B-BA8C-E2BB686F0C76}" type="parTrans" cxnId="{553EB5C5-1448-48A4-A5AE-BEF9F189BCC1}">
      <dgm:prSet/>
      <dgm:spPr/>
      <dgm:t>
        <a:bodyPr/>
        <a:lstStyle/>
        <a:p>
          <a:endParaRPr lang="en-IN"/>
        </a:p>
      </dgm:t>
    </dgm:pt>
    <dgm:pt modelId="{F7415DF1-12B2-42F1-BCF6-8592015AC638}" type="sibTrans" cxnId="{553EB5C5-1448-48A4-A5AE-BEF9F189BCC1}">
      <dgm:prSet/>
      <dgm:spPr/>
      <dgm:t>
        <a:bodyPr/>
        <a:lstStyle/>
        <a:p>
          <a:endParaRPr lang="en-IN"/>
        </a:p>
      </dgm:t>
    </dgm:pt>
    <dgm:pt modelId="{92BBF37C-F839-4C92-A00F-285B51335D8B}">
      <dgm:prSet phldrT="[Text]"/>
      <dgm:spPr/>
      <dgm:t>
        <a:bodyPr/>
        <a:lstStyle/>
        <a:p>
          <a:r>
            <a:rPr lang="en-US" dirty="0"/>
            <a:t>CONTRIBUTION TO GDP</a:t>
          </a:r>
          <a:endParaRPr lang="en-IN" dirty="0"/>
        </a:p>
      </dgm:t>
    </dgm:pt>
    <dgm:pt modelId="{F10A91BA-93F4-407D-914B-EC5C6F176A7B}" type="parTrans" cxnId="{93AB342F-CFB1-4961-9E80-92EB0D86205E}">
      <dgm:prSet/>
      <dgm:spPr/>
      <dgm:t>
        <a:bodyPr/>
        <a:lstStyle/>
        <a:p>
          <a:endParaRPr lang="en-IN"/>
        </a:p>
      </dgm:t>
    </dgm:pt>
    <dgm:pt modelId="{0713CCC5-0F2D-4C8C-B6CA-F72241359991}" type="sibTrans" cxnId="{93AB342F-CFB1-4961-9E80-92EB0D86205E}">
      <dgm:prSet/>
      <dgm:spPr/>
      <dgm:t>
        <a:bodyPr/>
        <a:lstStyle/>
        <a:p>
          <a:endParaRPr lang="en-IN"/>
        </a:p>
      </dgm:t>
    </dgm:pt>
    <dgm:pt modelId="{861D0455-0737-4DAE-A6C2-576339DFB073}" type="pres">
      <dgm:prSet presAssocID="{5DF4A7F7-F075-4AAA-ACD8-430C5A334435}" presName="linearFlow" presStyleCnt="0">
        <dgm:presLayoutVars>
          <dgm:dir/>
          <dgm:resizeHandles val="exact"/>
        </dgm:presLayoutVars>
      </dgm:prSet>
      <dgm:spPr/>
    </dgm:pt>
    <dgm:pt modelId="{B759476B-BB91-46F3-8348-BBD1AA1BDBA9}" type="pres">
      <dgm:prSet presAssocID="{49D6DBD4-A5A4-416A-925E-F3507F3D159E}" presName="comp" presStyleCnt="0"/>
      <dgm:spPr/>
    </dgm:pt>
    <dgm:pt modelId="{1D611869-3AE4-4CF1-B87C-70AE29B4D99A}" type="pres">
      <dgm:prSet presAssocID="{49D6DBD4-A5A4-416A-925E-F3507F3D159E}" presName="rect2" presStyleLbl="node1" presStyleIdx="0" presStyleCnt="2">
        <dgm:presLayoutVars>
          <dgm:bulletEnabled val="1"/>
        </dgm:presLayoutVars>
      </dgm:prSet>
      <dgm:spPr/>
      <dgm:t>
        <a:bodyPr/>
        <a:lstStyle/>
        <a:p>
          <a:endParaRPr lang="en-IN"/>
        </a:p>
      </dgm:t>
    </dgm:pt>
    <dgm:pt modelId="{3520AD34-4F7B-4107-9765-231152984A18}" type="pres">
      <dgm:prSet presAssocID="{49D6DBD4-A5A4-416A-925E-F3507F3D159E}" presName="rect1" presStyleLbl="lnNode1" presStyleIdx="0" presStyleCnt="2"/>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dgm:spPr>
      <dgm:extLst>
        <a:ext uri="{E40237B7-FDA0-4F09-8148-C483321AD2D9}">
          <dgm14:cNvPr xmlns:dgm14="http://schemas.microsoft.com/office/drawing/2010/diagram" id="0" name="" descr="Briefcase with solid fill"/>
        </a:ext>
      </dgm:extLst>
    </dgm:pt>
    <dgm:pt modelId="{FAFFEB7A-A734-43D3-9E8B-BBE21843F608}" type="pres">
      <dgm:prSet presAssocID="{F7415DF1-12B2-42F1-BCF6-8592015AC638}" presName="sibTrans" presStyleCnt="0"/>
      <dgm:spPr/>
    </dgm:pt>
    <dgm:pt modelId="{47C3B643-14EB-4D38-A5A8-87A8CB6D2DEC}" type="pres">
      <dgm:prSet presAssocID="{92BBF37C-F839-4C92-A00F-285B51335D8B}" presName="comp" presStyleCnt="0"/>
      <dgm:spPr/>
    </dgm:pt>
    <dgm:pt modelId="{151F610E-CCBA-4595-BDE0-A79A05F00FD1}" type="pres">
      <dgm:prSet presAssocID="{92BBF37C-F839-4C92-A00F-285B51335D8B}" presName="rect2" presStyleLbl="node1" presStyleIdx="1" presStyleCnt="2">
        <dgm:presLayoutVars>
          <dgm:bulletEnabled val="1"/>
        </dgm:presLayoutVars>
      </dgm:prSet>
      <dgm:spPr/>
      <dgm:t>
        <a:bodyPr/>
        <a:lstStyle/>
        <a:p>
          <a:endParaRPr lang="en-IN"/>
        </a:p>
      </dgm:t>
    </dgm:pt>
    <dgm:pt modelId="{C72E0EE6-2F4F-45FA-B18C-5732A952A5DF}" type="pres">
      <dgm:prSet presAssocID="{92BBF37C-F839-4C92-A00F-285B51335D8B}" presName="rect1" presStyleLbl="lnNode1" presStyleIdx="1" presStyleCnt="2"/>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dgm:spPr>
      <dgm:extLst>
        <a:ext uri="{E40237B7-FDA0-4F09-8148-C483321AD2D9}">
          <dgm14:cNvPr xmlns:dgm14="http://schemas.microsoft.com/office/drawing/2010/diagram" id="0" name="" descr="Cheers with solid fill"/>
        </a:ext>
      </dgm:extLst>
    </dgm:pt>
  </dgm:ptLst>
  <dgm:cxnLst>
    <dgm:cxn modelId="{3387088C-4B19-4172-A49D-BFC3356E6514}" type="presOf" srcId="{49D6DBD4-A5A4-416A-925E-F3507F3D159E}" destId="{1D611869-3AE4-4CF1-B87C-70AE29B4D99A}" srcOrd="0" destOrd="0" presId="urn:microsoft.com/office/officeart/2008/layout/AlternatingPictureBlocks"/>
    <dgm:cxn modelId="{841E673D-B0C3-423B-8CD6-30D21789B146}" type="presOf" srcId="{92BBF37C-F839-4C92-A00F-285B51335D8B}" destId="{151F610E-CCBA-4595-BDE0-A79A05F00FD1}" srcOrd="0" destOrd="0" presId="urn:microsoft.com/office/officeart/2008/layout/AlternatingPictureBlocks"/>
    <dgm:cxn modelId="{0F1F3B0E-382A-46D3-9963-B6B7176B698C}" type="presOf" srcId="{5DF4A7F7-F075-4AAA-ACD8-430C5A334435}" destId="{861D0455-0737-4DAE-A6C2-576339DFB073}" srcOrd="0" destOrd="0" presId="urn:microsoft.com/office/officeart/2008/layout/AlternatingPictureBlocks"/>
    <dgm:cxn modelId="{93AB342F-CFB1-4961-9E80-92EB0D86205E}" srcId="{5DF4A7F7-F075-4AAA-ACD8-430C5A334435}" destId="{92BBF37C-F839-4C92-A00F-285B51335D8B}" srcOrd="1" destOrd="0" parTransId="{F10A91BA-93F4-407D-914B-EC5C6F176A7B}" sibTransId="{0713CCC5-0F2D-4C8C-B6CA-F72241359991}"/>
    <dgm:cxn modelId="{553EB5C5-1448-48A4-A5AE-BEF9F189BCC1}" srcId="{5DF4A7F7-F075-4AAA-ACD8-430C5A334435}" destId="{49D6DBD4-A5A4-416A-925E-F3507F3D159E}" srcOrd="0" destOrd="0" parTransId="{D44AA398-2AF5-469B-BA8C-E2BB686F0C76}" sibTransId="{F7415DF1-12B2-42F1-BCF6-8592015AC638}"/>
    <dgm:cxn modelId="{91066FF1-3E55-412C-A11A-D36211DD8306}" type="presParOf" srcId="{861D0455-0737-4DAE-A6C2-576339DFB073}" destId="{B759476B-BB91-46F3-8348-BBD1AA1BDBA9}" srcOrd="0" destOrd="0" presId="urn:microsoft.com/office/officeart/2008/layout/AlternatingPictureBlocks"/>
    <dgm:cxn modelId="{DC188F10-85D5-4EE0-A022-F14D656F56F5}" type="presParOf" srcId="{B759476B-BB91-46F3-8348-BBD1AA1BDBA9}" destId="{1D611869-3AE4-4CF1-B87C-70AE29B4D99A}" srcOrd="0" destOrd="0" presId="urn:microsoft.com/office/officeart/2008/layout/AlternatingPictureBlocks"/>
    <dgm:cxn modelId="{6D794F6D-BB09-4D79-9CC2-B6E9E8711BFC}" type="presParOf" srcId="{B759476B-BB91-46F3-8348-BBD1AA1BDBA9}" destId="{3520AD34-4F7B-4107-9765-231152984A18}" srcOrd="1" destOrd="0" presId="urn:microsoft.com/office/officeart/2008/layout/AlternatingPictureBlocks"/>
    <dgm:cxn modelId="{BD14C40E-7CA0-4DB5-923C-CC4DD89C0913}" type="presParOf" srcId="{861D0455-0737-4DAE-A6C2-576339DFB073}" destId="{FAFFEB7A-A734-43D3-9E8B-BBE21843F608}" srcOrd="1" destOrd="0" presId="urn:microsoft.com/office/officeart/2008/layout/AlternatingPictureBlocks"/>
    <dgm:cxn modelId="{4B4BC518-60B6-49A6-B833-360AB7856E89}" type="presParOf" srcId="{861D0455-0737-4DAE-A6C2-576339DFB073}" destId="{47C3B643-14EB-4D38-A5A8-87A8CB6D2DEC}" srcOrd="2" destOrd="0" presId="urn:microsoft.com/office/officeart/2008/layout/AlternatingPictureBlocks"/>
    <dgm:cxn modelId="{F009EE49-EF4C-4A8F-985D-43D7876F98B4}" type="presParOf" srcId="{47C3B643-14EB-4D38-A5A8-87A8CB6D2DEC}" destId="{151F610E-CCBA-4595-BDE0-A79A05F00FD1}" srcOrd="0" destOrd="0" presId="urn:microsoft.com/office/officeart/2008/layout/AlternatingPictureBlocks"/>
    <dgm:cxn modelId="{4E37D039-4662-479F-BB24-3AFEC39D2667}" type="presParOf" srcId="{47C3B643-14EB-4D38-A5A8-87A8CB6D2DEC}" destId="{C72E0EE6-2F4F-45FA-B18C-5732A952A5D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4A7F7-F075-4AAA-ACD8-430C5A334435}"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49D6DBD4-A5A4-416A-925E-F3507F3D159E}">
      <dgm:prSet phldrT="[Text]"/>
      <dgm:spPr/>
      <dgm:t>
        <a:bodyPr/>
        <a:lstStyle/>
        <a:p>
          <a:r>
            <a:rPr lang="en-US" dirty="0"/>
            <a:t>REGIONAL DEVELOPMENT</a:t>
          </a:r>
          <a:endParaRPr lang="en-IN" dirty="0"/>
        </a:p>
      </dgm:t>
    </dgm:pt>
    <dgm:pt modelId="{D44AA398-2AF5-469B-BA8C-E2BB686F0C76}" type="parTrans" cxnId="{553EB5C5-1448-48A4-A5AE-BEF9F189BCC1}">
      <dgm:prSet/>
      <dgm:spPr/>
      <dgm:t>
        <a:bodyPr/>
        <a:lstStyle/>
        <a:p>
          <a:endParaRPr lang="en-IN"/>
        </a:p>
      </dgm:t>
    </dgm:pt>
    <dgm:pt modelId="{F7415DF1-12B2-42F1-BCF6-8592015AC638}" type="sibTrans" cxnId="{553EB5C5-1448-48A4-A5AE-BEF9F189BCC1}">
      <dgm:prSet/>
      <dgm:spPr/>
      <dgm:t>
        <a:bodyPr/>
        <a:lstStyle/>
        <a:p>
          <a:endParaRPr lang="en-IN"/>
        </a:p>
      </dgm:t>
    </dgm:pt>
    <dgm:pt modelId="{92BBF37C-F839-4C92-A00F-285B51335D8B}">
      <dgm:prSet phldrT="[Text]"/>
      <dgm:spPr/>
      <dgm:t>
        <a:bodyPr/>
        <a:lstStyle/>
        <a:p>
          <a:r>
            <a:rPr lang="en-US" dirty="0"/>
            <a:t>DIVERSIFICATION OF ECONOMY</a:t>
          </a:r>
          <a:endParaRPr lang="en-IN" dirty="0"/>
        </a:p>
      </dgm:t>
    </dgm:pt>
    <dgm:pt modelId="{F10A91BA-93F4-407D-914B-EC5C6F176A7B}" type="parTrans" cxnId="{93AB342F-CFB1-4961-9E80-92EB0D86205E}">
      <dgm:prSet/>
      <dgm:spPr/>
      <dgm:t>
        <a:bodyPr/>
        <a:lstStyle/>
        <a:p>
          <a:endParaRPr lang="en-IN"/>
        </a:p>
      </dgm:t>
    </dgm:pt>
    <dgm:pt modelId="{0713CCC5-0F2D-4C8C-B6CA-F72241359991}" type="sibTrans" cxnId="{93AB342F-CFB1-4961-9E80-92EB0D86205E}">
      <dgm:prSet/>
      <dgm:spPr/>
      <dgm:t>
        <a:bodyPr/>
        <a:lstStyle/>
        <a:p>
          <a:endParaRPr lang="en-IN"/>
        </a:p>
      </dgm:t>
    </dgm:pt>
    <dgm:pt modelId="{779B3308-0E2D-4686-AD2B-8EB2BED0F022}">
      <dgm:prSet phldrT="[Text]"/>
      <dgm:spPr/>
      <dgm:t>
        <a:bodyPr/>
        <a:lstStyle/>
        <a:p>
          <a:r>
            <a:rPr lang="en-US" dirty="0"/>
            <a:t>COMPETITIVENESS</a:t>
          </a:r>
          <a:endParaRPr lang="en-IN" dirty="0"/>
        </a:p>
      </dgm:t>
    </dgm:pt>
    <dgm:pt modelId="{8B10D2B6-50D2-43C3-A685-18959CE633ED}" type="parTrans" cxnId="{C63AD539-9566-4640-BCF7-A888EA83ADA0}">
      <dgm:prSet/>
      <dgm:spPr/>
      <dgm:t>
        <a:bodyPr/>
        <a:lstStyle/>
        <a:p>
          <a:endParaRPr lang="en-IN"/>
        </a:p>
      </dgm:t>
    </dgm:pt>
    <dgm:pt modelId="{AE6136E5-4C82-4E38-9350-7F47027D4F31}" type="sibTrans" cxnId="{C63AD539-9566-4640-BCF7-A888EA83ADA0}">
      <dgm:prSet/>
      <dgm:spPr/>
      <dgm:t>
        <a:bodyPr/>
        <a:lstStyle/>
        <a:p>
          <a:endParaRPr lang="en-IN"/>
        </a:p>
      </dgm:t>
    </dgm:pt>
    <dgm:pt modelId="{1F5FADBF-A0E6-4594-9587-2EBB1EFD09CF}">
      <dgm:prSet/>
      <dgm:spPr/>
      <dgm:t>
        <a:bodyPr/>
        <a:lstStyle/>
        <a:p>
          <a:r>
            <a:rPr lang="en-US" dirty="0"/>
            <a:t>SKILL BUILDING</a:t>
          </a:r>
          <a:endParaRPr lang="en-IN" dirty="0"/>
        </a:p>
      </dgm:t>
    </dgm:pt>
    <dgm:pt modelId="{E001A00D-C495-4B1A-80E2-25D9F609C53D}" type="parTrans" cxnId="{6BA6666A-F4A4-45FF-AD87-07B061B7BA7B}">
      <dgm:prSet/>
      <dgm:spPr/>
      <dgm:t>
        <a:bodyPr/>
        <a:lstStyle/>
        <a:p>
          <a:endParaRPr lang="en-IN"/>
        </a:p>
      </dgm:t>
    </dgm:pt>
    <dgm:pt modelId="{69473D07-A9D4-4B10-B78A-13AC9105E546}" type="sibTrans" cxnId="{6BA6666A-F4A4-45FF-AD87-07B061B7BA7B}">
      <dgm:prSet/>
      <dgm:spPr/>
      <dgm:t>
        <a:bodyPr/>
        <a:lstStyle/>
        <a:p>
          <a:endParaRPr lang="en-IN"/>
        </a:p>
      </dgm:t>
    </dgm:pt>
    <dgm:pt modelId="{861D0455-0737-4DAE-A6C2-576339DFB073}" type="pres">
      <dgm:prSet presAssocID="{5DF4A7F7-F075-4AAA-ACD8-430C5A334435}" presName="linearFlow" presStyleCnt="0">
        <dgm:presLayoutVars>
          <dgm:dir/>
          <dgm:resizeHandles val="exact"/>
        </dgm:presLayoutVars>
      </dgm:prSet>
      <dgm:spPr/>
    </dgm:pt>
    <dgm:pt modelId="{B759476B-BB91-46F3-8348-BBD1AA1BDBA9}" type="pres">
      <dgm:prSet presAssocID="{49D6DBD4-A5A4-416A-925E-F3507F3D159E}" presName="comp" presStyleCnt="0"/>
      <dgm:spPr/>
    </dgm:pt>
    <dgm:pt modelId="{1D611869-3AE4-4CF1-B87C-70AE29B4D99A}" type="pres">
      <dgm:prSet presAssocID="{49D6DBD4-A5A4-416A-925E-F3507F3D159E}" presName="rect2" presStyleLbl="node1" presStyleIdx="0" presStyleCnt="4">
        <dgm:presLayoutVars>
          <dgm:bulletEnabled val="1"/>
        </dgm:presLayoutVars>
      </dgm:prSet>
      <dgm:spPr/>
      <dgm:t>
        <a:bodyPr/>
        <a:lstStyle/>
        <a:p>
          <a:endParaRPr lang="en-IN"/>
        </a:p>
      </dgm:t>
    </dgm:pt>
    <dgm:pt modelId="{3520AD34-4F7B-4107-9765-231152984A18}" type="pres">
      <dgm:prSet presAssocID="{49D6DBD4-A5A4-416A-925E-F3507F3D159E}"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dgm:spPr>
      <dgm:extLst>
        <a:ext uri="{E40237B7-FDA0-4F09-8148-C483321AD2D9}">
          <dgm14:cNvPr xmlns:dgm14="http://schemas.microsoft.com/office/drawing/2010/diagram" id="0" name="" descr="Connections with solid fill"/>
        </a:ext>
      </dgm:extLst>
    </dgm:pt>
    <dgm:pt modelId="{FAFFEB7A-A734-43D3-9E8B-BBE21843F608}" type="pres">
      <dgm:prSet presAssocID="{F7415DF1-12B2-42F1-BCF6-8592015AC638}" presName="sibTrans" presStyleCnt="0"/>
      <dgm:spPr/>
    </dgm:pt>
    <dgm:pt modelId="{47C3B643-14EB-4D38-A5A8-87A8CB6D2DEC}" type="pres">
      <dgm:prSet presAssocID="{92BBF37C-F839-4C92-A00F-285B51335D8B}" presName="comp" presStyleCnt="0"/>
      <dgm:spPr/>
    </dgm:pt>
    <dgm:pt modelId="{151F610E-CCBA-4595-BDE0-A79A05F00FD1}" type="pres">
      <dgm:prSet presAssocID="{92BBF37C-F839-4C92-A00F-285B51335D8B}" presName="rect2" presStyleLbl="node1" presStyleIdx="1" presStyleCnt="4">
        <dgm:presLayoutVars>
          <dgm:bulletEnabled val="1"/>
        </dgm:presLayoutVars>
      </dgm:prSet>
      <dgm:spPr/>
      <dgm:t>
        <a:bodyPr/>
        <a:lstStyle/>
        <a:p>
          <a:endParaRPr lang="en-IN"/>
        </a:p>
      </dgm:t>
    </dgm:pt>
    <dgm:pt modelId="{C72E0EE6-2F4F-45FA-B18C-5732A952A5DF}" type="pres">
      <dgm:prSet presAssocID="{92BBF37C-F839-4C92-A00F-285B51335D8B}" presName="rect1" presStyleLbl="lnNode1" presStyleIdx="1" presStyleCnt="4"/>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170CF128-E702-40EC-B2A9-0BEB582A7CC2}" type="pres">
      <dgm:prSet presAssocID="{0713CCC5-0F2D-4C8C-B6CA-F72241359991}" presName="sibTrans" presStyleCnt="0"/>
      <dgm:spPr/>
    </dgm:pt>
    <dgm:pt modelId="{68842D7B-0F47-4628-BB6D-E14293D5C665}" type="pres">
      <dgm:prSet presAssocID="{779B3308-0E2D-4686-AD2B-8EB2BED0F022}" presName="comp" presStyleCnt="0"/>
      <dgm:spPr/>
    </dgm:pt>
    <dgm:pt modelId="{C8D427A7-0896-40EA-838E-FB7EE752DD10}" type="pres">
      <dgm:prSet presAssocID="{779B3308-0E2D-4686-AD2B-8EB2BED0F022}" presName="rect2" presStyleLbl="node1" presStyleIdx="2" presStyleCnt="4">
        <dgm:presLayoutVars>
          <dgm:bulletEnabled val="1"/>
        </dgm:presLayoutVars>
      </dgm:prSet>
      <dgm:spPr/>
      <dgm:t>
        <a:bodyPr/>
        <a:lstStyle/>
        <a:p>
          <a:endParaRPr lang="en-IN"/>
        </a:p>
      </dgm:t>
    </dgm:pt>
    <dgm:pt modelId="{1C8EE5C4-0B2B-480A-BC0C-D2B42D337A01}" type="pres">
      <dgm:prSet presAssocID="{779B3308-0E2D-4686-AD2B-8EB2BED0F022}" presName="rect1" presStyleLbl="lnNode1" presStyleIdx="2" presStyleCnt="4"/>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l="-1000" r="-1000"/>
          </a:stretch>
        </a:blipFill>
      </dgm:spPr>
      <dgm:extLst>
        <a:ext uri="{E40237B7-FDA0-4F09-8148-C483321AD2D9}">
          <dgm14:cNvPr xmlns:dgm14="http://schemas.microsoft.com/office/drawing/2010/diagram" id="0" name="" descr="Podium with solid fill"/>
        </a:ext>
      </dgm:extLst>
    </dgm:pt>
    <dgm:pt modelId="{81400607-B214-407E-87A0-4460E431C0E4}" type="pres">
      <dgm:prSet presAssocID="{AE6136E5-4C82-4E38-9350-7F47027D4F31}" presName="sibTrans" presStyleCnt="0"/>
      <dgm:spPr/>
    </dgm:pt>
    <dgm:pt modelId="{A2600610-10F7-481A-9777-8A710B9A8425}" type="pres">
      <dgm:prSet presAssocID="{1F5FADBF-A0E6-4594-9587-2EBB1EFD09CF}" presName="comp" presStyleCnt="0"/>
      <dgm:spPr/>
    </dgm:pt>
    <dgm:pt modelId="{19BCE812-47A5-48CA-BEE4-A423465B8F7E}" type="pres">
      <dgm:prSet presAssocID="{1F5FADBF-A0E6-4594-9587-2EBB1EFD09CF}" presName="rect2" presStyleLbl="node1" presStyleIdx="3" presStyleCnt="4">
        <dgm:presLayoutVars>
          <dgm:bulletEnabled val="1"/>
        </dgm:presLayoutVars>
      </dgm:prSet>
      <dgm:spPr/>
      <dgm:t>
        <a:bodyPr/>
        <a:lstStyle/>
        <a:p>
          <a:endParaRPr lang="en-IN"/>
        </a:p>
      </dgm:t>
    </dgm:pt>
    <dgm:pt modelId="{8EE9231A-F0C2-4756-9624-77891327EFB2}" type="pres">
      <dgm:prSet presAssocID="{1F5FADBF-A0E6-4594-9587-2EBB1EFD09CF}" presName="rect1" presStyleLbl="lnNode1" presStyleIdx="3" presStyleCnt="4"/>
      <dgm:spPr>
        <a:blipFill>
          <a:blip xmlns:r="http://schemas.openxmlformats.org/officeDocument/2006/relationships" r:embed="rId7">
            <a:extLst>
              <a:ext uri="{96DAC541-7B7A-43D3-8B79-37D633B846F1}">
                <asvg:svgBlip xmlns:asvg="http://schemas.microsoft.com/office/drawing/2016/SVG/main" xmlns="" r:embed="rId8"/>
              </a:ext>
            </a:extLst>
          </a:blip>
          <a:srcRect/>
          <a:stretch>
            <a:fillRect l="-1000" r="-1000"/>
          </a:stretch>
        </a:blipFill>
      </dgm:spPr>
      <dgm:extLst>
        <a:ext uri="{E40237B7-FDA0-4F09-8148-C483321AD2D9}">
          <dgm14:cNvPr xmlns:dgm14="http://schemas.microsoft.com/office/drawing/2010/diagram" id="0" name="" descr="Head with gears with solid fill"/>
        </a:ext>
      </dgm:extLst>
    </dgm:pt>
  </dgm:ptLst>
  <dgm:cxnLst>
    <dgm:cxn modelId="{553EB5C5-1448-48A4-A5AE-BEF9F189BCC1}" srcId="{5DF4A7F7-F075-4AAA-ACD8-430C5A334435}" destId="{49D6DBD4-A5A4-416A-925E-F3507F3D159E}" srcOrd="0" destOrd="0" parTransId="{D44AA398-2AF5-469B-BA8C-E2BB686F0C76}" sibTransId="{F7415DF1-12B2-42F1-BCF6-8592015AC638}"/>
    <dgm:cxn modelId="{7AA88697-2509-4942-A003-32D8CDD3DF03}" type="presOf" srcId="{779B3308-0E2D-4686-AD2B-8EB2BED0F022}" destId="{C8D427A7-0896-40EA-838E-FB7EE752DD10}" srcOrd="0" destOrd="0" presId="urn:microsoft.com/office/officeart/2008/layout/AlternatingPictureBlocks"/>
    <dgm:cxn modelId="{93AB342F-CFB1-4961-9E80-92EB0D86205E}" srcId="{5DF4A7F7-F075-4AAA-ACD8-430C5A334435}" destId="{92BBF37C-F839-4C92-A00F-285B51335D8B}" srcOrd="1" destOrd="0" parTransId="{F10A91BA-93F4-407D-914B-EC5C6F176A7B}" sibTransId="{0713CCC5-0F2D-4C8C-B6CA-F72241359991}"/>
    <dgm:cxn modelId="{6BA6666A-F4A4-45FF-AD87-07B061B7BA7B}" srcId="{5DF4A7F7-F075-4AAA-ACD8-430C5A334435}" destId="{1F5FADBF-A0E6-4594-9587-2EBB1EFD09CF}" srcOrd="3" destOrd="0" parTransId="{E001A00D-C495-4B1A-80E2-25D9F609C53D}" sibTransId="{69473D07-A9D4-4B10-B78A-13AC9105E546}"/>
    <dgm:cxn modelId="{2E49ED59-ABA7-4F91-B4BE-A7A6E8BDA98E}" type="presOf" srcId="{1F5FADBF-A0E6-4594-9587-2EBB1EFD09CF}" destId="{19BCE812-47A5-48CA-BEE4-A423465B8F7E}" srcOrd="0" destOrd="0" presId="urn:microsoft.com/office/officeart/2008/layout/AlternatingPictureBlocks"/>
    <dgm:cxn modelId="{0F1F3B0E-382A-46D3-9963-B6B7176B698C}" type="presOf" srcId="{5DF4A7F7-F075-4AAA-ACD8-430C5A334435}" destId="{861D0455-0737-4DAE-A6C2-576339DFB073}" srcOrd="0" destOrd="0" presId="urn:microsoft.com/office/officeart/2008/layout/AlternatingPictureBlocks"/>
    <dgm:cxn modelId="{841E673D-B0C3-423B-8CD6-30D21789B146}" type="presOf" srcId="{92BBF37C-F839-4C92-A00F-285B51335D8B}" destId="{151F610E-CCBA-4595-BDE0-A79A05F00FD1}" srcOrd="0" destOrd="0" presId="urn:microsoft.com/office/officeart/2008/layout/AlternatingPictureBlocks"/>
    <dgm:cxn modelId="{3387088C-4B19-4172-A49D-BFC3356E6514}" type="presOf" srcId="{49D6DBD4-A5A4-416A-925E-F3507F3D159E}" destId="{1D611869-3AE4-4CF1-B87C-70AE29B4D99A}" srcOrd="0" destOrd="0" presId="urn:microsoft.com/office/officeart/2008/layout/AlternatingPictureBlocks"/>
    <dgm:cxn modelId="{C63AD539-9566-4640-BCF7-A888EA83ADA0}" srcId="{5DF4A7F7-F075-4AAA-ACD8-430C5A334435}" destId="{779B3308-0E2D-4686-AD2B-8EB2BED0F022}" srcOrd="2" destOrd="0" parTransId="{8B10D2B6-50D2-43C3-A685-18959CE633ED}" sibTransId="{AE6136E5-4C82-4E38-9350-7F47027D4F31}"/>
    <dgm:cxn modelId="{91066FF1-3E55-412C-A11A-D36211DD8306}" type="presParOf" srcId="{861D0455-0737-4DAE-A6C2-576339DFB073}" destId="{B759476B-BB91-46F3-8348-BBD1AA1BDBA9}" srcOrd="0" destOrd="0" presId="urn:microsoft.com/office/officeart/2008/layout/AlternatingPictureBlocks"/>
    <dgm:cxn modelId="{DC188F10-85D5-4EE0-A022-F14D656F56F5}" type="presParOf" srcId="{B759476B-BB91-46F3-8348-BBD1AA1BDBA9}" destId="{1D611869-3AE4-4CF1-B87C-70AE29B4D99A}" srcOrd="0" destOrd="0" presId="urn:microsoft.com/office/officeart/2008/layout/AlternatingPictureBlocks"/>
    <dgm:cxn modelId="{6D794F6D-BB09-4D79-9CC2-B6E9E8711BFC}" type="presParOf" srcId="{B759476B-BB91-46F3-8348-BBD1AA1BDBA9}" destId="{3520AD34-4F7B-4107-9765-231152984A18}" srcOrd="1" destOrd="0" presId="urn:microsoft.com/office/officeart/2008/layout/AlternatingPictureBlocks"/>
    <dgm:cxn modelId="{BD14C40E-7CA0-4DB5-923C-CC4DD89C0913}" type="presParOf" srcId="{861D0455-0737-4DAE-A6C2-576339DFB073}" destId="{FAFFEB7A-A734-43D3-9E8B-BBE21843F608}" srcOrd="1" destOrd="0" presId="urn:microsoft.com/office/officeart/2008/layout/AlternatingPictureBlocks"/>
    <dgm:cxn modelId="{4B4BC518-60B6-49A6-B833-360AB7856E89}" type="presParOf" srcId="{861D0455-0737-4DAE-A6C2-576339DFB073}" destId="{47C3B643-14EB-4D38-A5A8-87A8CB6D2DEC}" srcOrd="2" destOrd="0" presId="urn:microsoft.com/office/officeart/2008/layout/AlternatingPictureBlocks"/>
    <dgm:cxn modelId="{F009EE49-EF4C-4A8F-985D-43D7876F98B4}" type="presParOf" srcId="{47C3B643-14EB-4D38-A5A8-87A8CB6D2DEC}" destId="{151F610E-CCBA-4595-BDE0-A79A05F00FD1}" srcOrd="0" destOrd="0" presId="urn:microsoft.com/office/officeart/2008/layout/AlternatingPictureBlocks"/>
    <dgm:cxn modelId="{4E37D039-4662-479F-BB24-3AFEC39D2667}" type="presParOf" srcId="{47C3B643-14EB-4D38-A5A8-87A8CB6D2DEC}" destId="{C72E0EE6-2F4F-45FA-B18C-5732A952A5DF}" srcOrd="1" destOrd="0" presId="urn:microsoft.com/office/officeart/2008/layout/AlternatingPictureBlocks"/>
    <dgm:cxn modelId="{8D699969-AFA4-48DD-B7FA-90C7E748E60E}" type="presParOf" srcId="{861D0455-0737-4DAE-A6C2-576339DFB073}" destId="{170CF128-E702-40EC-B2A9-0BEB582A7CC2}" srcOrd="3" destOrd="0" presId="urn:microsoft.com/office/officeart/2008/layout/AlternatingPictureBlocks"/>
    <dgm:cxn modelId="{E8802E86-C67F-41D3-8785-BD5971B8F4ED}" type="presParOf" srcId="{861D0455-0737-4DAE-A6C2-576339DFB073}" destId="{68842D7B-0F47-4628-BB6D-E14293D5C665}" srcOrd="4" destOrd="0" presId="urn:microsoft.com/office/officeart/2008/layout/AlternatingPictureBlocks"/>
    <dgm:cxn modelId="{1EDF1529-278B-440B-A26B-631D36C7D7DF}" type="presParOf" srcId="{68842D7B-0F47-4628-BB6D-E14293D5C665}" destId="{C8D427A7-0896-40EA-838E-FB7EE752DD10}" srcOrd="0" destOrd="0" presId="urn:microsoft.com/office/officeart/2008/layout/AlternatingPictureBlocks"/>
    <dgm:cxn modelId="{59857D67-7BB8-4474-BDF9-31B06E28D7A9}" type="presParOf" srcId="{68842D7B-0F47-4628-BB6D-E14293D5C665}" destId="{1C8EE5C4-0B2B-480A-BC0C-D2B42D337A01}" srcOrd="1" destOrd="0" presId="urn:microsoft.com/office/officeart/2008/layout/AlternatingPictureBlocks"/>
    <dgm:cxn modelId="{FA7318BE-28B8-413D-8154-5AD5E6E55360}" type="presParOf" srcId="{861D0455-0737-4DAE-A6C2-576339DFB073}" destId="{81400607-B214-407E-87A0-4460E431C0E4}" srcOrd="5" destOrd="0" presId="urn:microsoft.com/office/officeart/2008/layout/AlternatingPictureBlocks"/>
    <dgm:cxn modelId="{A9DFAB0B-D249-483F-AAF0-D4FA1D85CCD8}" type="presParOf" srcId="{861D0455-0737-4DAE-A6C2-576339DFB073}" destId="{A2600610-10F7-481A-9777-8A710B9A8425}" srcOrd="6" destOrd="0" presId="urn:microsoft.com/office/officeart/2008/layout/AlternatingPictureBlocks"/>
    <dgm:cxn modelId="{0066FA47-730B-4AFC-9FDC-106F533EC830}" type="presParOf" srcId="{A2600610-10F7-481A-9777-8A710B9A8425}" destId="{19BCE812-47A5-48CA-BEE4-A423465B8F7E}" srcOrd="0" destOrd="0" presId="urn:microsoft.com/office/officeart/2008/layout/AlternatingPictureBlocks"/>
    <dgm:cxn modelId="{A4953BD5-E0A0-4772-B0AE-E311DC604C6C}" type="presParOf" srcId="{A2600610-10F7-481A-9777-8A710B9A8425}" destId="{8EE9231A-F0C2-4756-9624-77891327EFB2}"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4A7F7-F075-4AAA-ACD8-430C5A334435}"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49D6DBD4-A5A4-416A-925E-F3507F3D159E}">
      <dgm:prSet phldrT="[Text]"/>
      <dgm:spPr/>
      <dgm:t>
        <a:bodyPr/>
        <a:lstStyle/>
        <a:p>
          <a:r>
            <a:rPr lang="en-US" dirty="0"/>
            <a:t>WOMEN EMPOWERMENT</a:t>
          </a:r>
          <a:endParaRPr lang="en-IN" dirty="0"/>
        </a:p>
      </dgm:t>
    </dgm:pt>
    <dgm:pt modelId="{D44AA398-2AF5-469B-BA8C-E2BB686F0C76}" type="parTrans" cxnId="{553EB5C5-1448-48A4-A5AE-BEF9F189BCC1}">
      <dgm:prSet/>
      <dgm:spPr/>
      <dgm:t>
        <a:bodyPr/>
        <a:lstStyle/>
        <a:p>
          <a:endParaRPr lang="en-IN"/>
        </a:p>
      </dgm:t>
    </dgm:pt>
    <dgm:pt modelId="{F7415DF1-12B2-42F1-BCF6-8592015AC638}" type="sibTrans" cxnId="{553EB5C5-1448-48A4-A5AE-BEF9F189BCC1}">
      <dgm:prSet/>
      <dgm:spPr/>
      <dgm:t>
        <a:bodyPr/>
        <a:lstStyle/>
        <a:p>
          <a:endParaRPr lang="en-IN"/>
        </a:p>
      </dgm:t>
    </dgm:pt>
    <dgm:pt modelId="{92BBF37C-F839-4C92-A00F-285B51335D8B}">
      <dgm:prSet phldrT="[Text]"/>
      <dgm:spPr/>
      <dgm:t>
        <a:bodyPr/>
        <a:lstStyle/>
        <a:p>
          <a:r>
            <a:rPr lang="en-US" dirty="0"/>
            <a:t>NATIONAL GROWTH</a:t>
          </a:r>
          <a:endParaRPr lang="en-IN" dirty="0"/>
        </a:p>
      </dgm:t>
    </dgm:pt>
    <dgm:pt modelId="{F10A91BA-93F4-407D-914B-EC5C6F176A7B}" type="parTrans" cxnId="{93AB342F-CFB1-4961-9E80-92EB0D86205E}">
      <dgm:prSet/>
      <dgm:spPr/>
      <dgm:t>
        <a:bodyPr/>
        <a:lstStyle/>
        <a:p>
          <a:endParaRPr lang="en-IN"/>
        </a:p>
      </dgm:t>
    </dgm:pt>
    <dgm:pt modelId="{0713CCC5-0F2D-4C8C-B6CA-F72241359991}" type="sibTrans" cxnId="{93AB342F-CFB1-4961-9E80-92EB0D86205E}">
      <dgm:prSet/>
      <dgm:spPr/>
      <dgm:t>
        <a:bodyPr/>
        <a:lstStyle/>
        <a:p>
          <a:endParaRPr lang="en-IN"/>
        </a:p>
      </dgm:t>
    </dgm:pt>
    <dgm:pt modelId="{962903CE-E1DB-479C-A08F-36CA68FDE231}">
      <dgm:prSet/>
      <dgm:spPr/>
      <dgm:t>
        <a:bodyPr/>
        <a:lstStyle/>
        <a:p>
          <a:r>
            <a:rPr lang="en-US" dirty="0"/>
            <a:t>INNOVATION &amp; ENTREPRENEURSHIP</a:t>
          </a:r>
          <a:endParaRPr lang="en-IN" dirty="0"/>
        </a:p>
      </dgm:t>
    </dgm:pt>
    <dgm:pt modelId="{B733393A-7332-4B49-8B8B-A7F31F73C73F}" type="parTrans" cxnId="{99EF0517-833C-474B-94B1-95C8EAFC89EF}">
      <dgm:prSet/>
      <dgm:spPr/>
      <dgm:t>
        <a:bodyPr/>
        <a:lstStyle/>
        <a:p>
          <a:endParaRPr lang="en-IN"/>
        </a:p>
      </dgm:t>
    </dgm:pt>
    <dgm:pt modelId="{65BE6D8B-29BE-4A92-BC78-07159EF79DF7}" type="sibTrans" cxnId="{99EF0517-833C-474B-94B1-95C8EAFC89EF}">
      <dgm:prSet/>
      <dgm:spPr/>
      <dgm:t>
        <a:bodyPr/>
        <a:lstStyle/>
        <a:p>
          <a:endParaRPr lang="en-IN"/>
        </a:p>
      </dgm:t>
    </dgm:pt>
    <dgm:pt modelId="{70D22ED9-C334-4398-A6F6-A9EA196528AA}">
      <dgm:prSet/>
      <dgm:spPr/>
      <dgm:t>
        <a:bodyPr/>
        <a:lstStyle/>
        <a:p>
          <a:r>
            <a:rPr lang="en-US" dirty="0"/>
            <a:t>EXPORT GROWTH</a:t>
          </a:r>
          <a:endParaRPr lang="en-IN" dirty="0"/>
        </a:p>
      </dgm:t>
    </dgm:pt>
    <dgm:pt modelId="{3E20C754-A87D-408F-B69F-13FDB5F0549E}" type="parTrans" cxnId="{E2BF6EF0-A072-4F9D-8A73-8BBD7BEA2C54}">
      <dgm:prSet/>
      <dgm:spPr/>
      <dgm:t>
        <a:bodyPr/>
        <a:lstStyle/>
        <a:p>
          <a:endParaRPr lang="en-IN"/>
        </a:p>
      </dgm:t>
    </dgm:pt>
    <dgm:pt modelId="{21A5B28C-65D7-4333-9817-53A57192AC30}" type="sibTrans" cxnId="{E2BF6EF0-A072-4F9D-8A73-8BBD7BEA2C54}">
      <dgm:prSet/>
      <dgm:spPr/>
      <dgm:t>
        <a:bodyPr/>
        <a:lstStyle/>
        <a:p>
          <a:endParaRPr lang="en-IN"/>
        </a:p>
      </dgm:t>
    </dgm:pt>
    <dgm:pt modelId="{861D0455-0737-4DAE-A6C2-576339DFB073}" type="pres">
      <dgm:prSet presAssocID="{5DF4A7F7-F075-4AAA-ACD8-430C5A334435}" presName="linearFlow" presStyleCnt="0">
        <dgm:presLayoutVars>
          <dgm:dir/>
          <dgm:resizeHandles val="exact"/>
        </dgm:presLayoutVars>
      </dgm:prSet>
      <dgm:spPr/>
    </dgm:pt>
    <dgm:pt modelId="{2E5FF593-35AB-4514-8714-AC275741B7E7}" type="pres">
      <dgm:prSet presAssocID="{70D22ED9-C334-4398-A6F6-A9EA196528AA}" presName="comp" presStyleCnt="0"/>
      <dgm:spPr/>
    </dgm:pt>
    <dgm:pt modelId="{7DEAA66B-BF01-49C5-9853-4955A84EDA3E}" type="pres">
      <dgm:prSet presAssocID="{70D22ED9-C334-4398-A6F6-A9EA196528AA}" presName="rect2" presStyleLbl="node1" presStyleIdx="0" presStyleCnt="4">
        <dgm:presLayoutVars>
          <dgm:bulletEnabled val="1"/>
        </dgm:presLayoutVars>
      </dgm:prSet>
      <dgm:spPr/>
      <dgm:t>
        <a:bodyPr/>
        <a:lstStyle/>
        <a:p>
          <a:endParaRPr lang="en-IN"/>
        </a:p>
      </dgm:t>
    </dgm:pt>
    <dgm:pt modelId="{5ECF7B11-47C4-42D9-828F-D9C6DDAE8E4C}" type="pres">
      <dgm:prSet presAssocID="{70D22ED9-C334-4398-A6F6-A9EA196528AA}"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dgm:spPr>
      <dgm:extLst>
        <a:ext uri="{E40237B7-FDA0-4F09-8148-C483321AD2D9}">
          <dgm14:cNvPr xmlns:dgm14="http://schemas.microsoft.com/office/drawing/2010/diagram" id="0" name="" descr="Earth globe: Americas with solid fill"/>
        </a:ext>
      </dgm:extLst>
    </dgm:pt>
    <dgm:pt modelId="{7F7D4C8B-24B0-47AC-8D67-90765705CCFC}" type="pres">
      <dgm:prSet presAssocID="{21A5B28C-65D7-4333-9817-53A57192AC30}" presName="sibTrans" presStyleCnt="0"/>
      <dgm:spPr/>
    </dgm:pt>
    <dgm:pt modelId="{3A572A5D-F5F8-45A7-AFC2-0469A947AAC7}" type="pres">
      <dgm:prSet presAssocID="{962903CE-E1DB-479C-A08F-36CA68FDE231}" presName="comp" presStyleCnt="0"/>
      <dgm:spPr/>
    </dgm:pt>
    <dgm:pt modelId="{C7A7542C-196B-4C54-9F80-9230101D971C}" type="pres">
      <dgm:prSet presAssocID="{962903CE-E1DB-479C-A08F-36CA68FDE231}" presName="rect2" presStyleLbl="node1" presStyleIdx="1" presStyleCnt="4">
        <dgm:presLayoutVars>
          <dgm:bulletEnabled val="1"/>
        </dgm:presLayoutVars>
      </dgm:prSet>
      <dgm:spPr/>
      <dgm:t>
        <a:bodyPr/>
        <a:lstStyle/>
        <a:p>
          <a:endParaRPr lang="en-IN"/>
        </a:p>
      </dgm:t>
    </dgm:pt>
    <dgm:pt modelId="{AC7FA2CE-F01B-4E3C-AAA2-929AD1AC6920}" type="pres">
      <dgm:prSet presAssocID="{962903CE-E1DB-479C-A08F-36CA68FDE231}" presName="rect1" presStyleLbl="lnNode1" presStyleIdx="1" presStyleCnt="4"/>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dgm:spPr>
      <dgm:extLst>
        <a:ext uri="{E40237B7-FDA0-4F09-8148-C483321AD2D9}">
          <dgm14:cNvPr xmlns:dgm14="http://schemas.microsoft.com/office/drawing/2010/diagram" id="0" name="" descr="Lightbulb and gear with solid fill"/>
        </a:ext>
      </dgm:extLst>
    </dgm:pt>
    <dgm:pt modelId="{2BF5C012-A1A3-4C4D-9DF5-AEB22E5976E5}" type="pres">
      <dgm:prSet presAssocID="{65BE6D8B-29BE-4A92-BC78-07159EF79DF7}" presName="sibTrans" presStyleCnt="0"/>
      <dgm:spPr/>
    </dgm:pt>
    <dgm:pt modelId="{B759476B-BB91-46F3-8348-BBD1AA1BDBA9}" type="pres">
      <dgm:prSet presAssocID="{49D6DBD4-A5A4-416A-925E-F3507F3D159E}" presName="comp" presStyleCnt="0"/>
      <dgm:spPr/>
    </dgm:pt>
    <dgm:pt modelId="{1D611869-3AE4-4CF1-B87C-70AE29B4D99A}" type="pres">
      <dgm:prSet presAssocID="{49D6DBD4-A5A4-416A-925E-F3507F3D159E}" presName="rect2" presStyleLbl="node1" presStyleIdx="2" presStyleCnt="4">
        <dgm:presLayoutVars>
          <dgm:bulletEnabled val="1"/>
        </dgm:presLayoutVars>
      </dgm:prSet>
      <dgm:spPr/>
      <dgm:t>
        <a:bodyPr/>
        <a:lstStyle/>
        <a:p>
          <a:endParaRPr lang="en-IN"/>
        </a:p>
      </dgm:t>
    </dgm:pt>
    <dgm:pt modelId="{3520AD34-4F7B-4107-9765-231152984A18}" type="pres">
      <dgm:prSet presAssocID="{49D6DBD4-A5A4-416A-925E-F3507F3D159E}" presName="rect1" presStyleLbl="lnNode1" presStyleIdx="2" presStyleCnt="4"/>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l="-1000" r="-1000"/>
          </a:stretch>
        </a:blipFill>
      </dgm:spPr>
      <dgm:extLst>
        <a:ext uri="{E40237B7-FDA0-4F09-8148-C483321AD2D9}">
          <dgm14:cNvPr xmlns:dgm14="http://schemas.microsoft.com/office/drawing/2010/diagram" id="0" name="" descr="Female Profile with solid fill"/>
        </a:ext>
      </dgm:extLst>
    </dgm:pt>
    <dgm:pt modelId="{FAFFEB7A-A734-43D3-9E8B-BBE21843F608}" type="pres">
      <dgm:prSet presAssocID="{F7415DF1-12B2-42F1-BCF6-8592015AC638}" presName="sibTrans" presStyleCnt="0"/>
      <dgm:spPr/>
    </dgm:pt>
    <dgm:pt modelId="{47C3B643-14EB-4D38-A5A8-87A8CB6D2DEC}" type="pres">
      <dgm:prSet presAssocID="{92BBF37C-F839-4C92-A00F-285B51335D8B}" presName="comp" presStyleCnt="0"/>
      <dgm:spPr/>
    </dgm:pt>
    <dgm:pt modelId="{151F610E-CCBA-4595-BDE0-A79A05F00FD1}" type="pres">
      <dgm:prSet presAssocID="{92BBF37C-F839-4C92-A00F-285B51335D8B}" presName="rect2" presStyleLbl="node1" presStyleIdx="3" presStyleCnt="4" custLinFactNeighborX="-7568">
        <dgm:presLayoutVars>
          <dgm:bulletEnabled val="1"/>
        </dgm:presLayoutVars>
      </dgm:prSet>
      <dgm:spPr/>
      <dgm:t>
        <a:bodyPr/>
        <a:lstStyle/>
        <a:p>
          <a:endParaRPr lang="en-IN"/>
        </a:p>
      </dgm:t>
    </dgm:pt>
    <dgm:pt modelId="{C72E0EE6-2F4F-45FA-B18C-5732A952A5DF}" type="pres">
      <dgm:prSet presAssocID="{92BBF37C-F839-4C92-A00F-285B51335D8B}" presName="rect1" presStyleLbl="lnNode1" presStyleIdx="3" presStyleCnt="4"/>
      <dgm:spPr>
        <a:blipFill>
          <a:blip xmlns:r="http://schemas.openxmlformats.org/officeDocument/2006/relationships" r:embed="rId7">
            <a:extLst>
              <a:ext uri="{96DAC541-7B7A-43D3-8B79-37D633B846F1}">
                <asvg:svgBlip xmlns:asvg="http://schemas.microsoft.com/office/drawing/2016/SVG/main" xmlns="" r:embed="rId8"/>
              </a:ext>
            </a:extLst>
          </a:blip>
          <a:srcRect/>
          <a:stretch>
            <a:fillRect l="-1000" r="-1000"/>
          </a:stretch>
        </a:blipFill>
      </dgm:spPr>
      <dgm:extLst>
        <a:ext uri="{E40237B7-FDA0-4F09-8148-C483321AD2D9}">
          <dgm14:cNvPr xmlns:dgm14="http://schemas.microsoft.com/office/drawing/2010/diagram" id="0" name="" descr="Plant with solid fill"/>
        </a:ext>
      </dgm:extLst>
    </dgm:pt>
  </dgm:ptLst>
  <dgm:cxnLst>
    <dgm:cxn modelId="{99EF0517-833C-474B-94B1-95C8EAFC89EF}" srcId="{5DF4A7F7-F075-4AAA-ACD8-430C5A334435}" destId="{962903CE-E1DB-479C-A08F-36CA68FDE231}" srcOrd="1" destOrd="0" parTransId="{B733393A-7332-4B49-8B8B-A7F31F73C73F}" sibTransId="{65BE6D8B-29BE-4A92-BC78-07159EF79DF7}"/>
    <dgm:cxn modelId="{553EB5C5-1448-48A4-A5AE-BEF9F189BCC1}" srcId="{5DF4A7F7-F075-4AAA-ACD8-430C5A334435}" destId="{49D6DBD4-A5A4-416A-925E-F3507F3D159E}" srcOrd="2" destOrd="0" parTransId="{D44AA398-2AF5-469B-BA8C-E2BB686F0C76}" sibTransId="{F7415DF1-12B2-42F1-BCF6-8592015AC638}"/>
    <dgm:cxn modelId="{96F04905-D530-4378-8682-9C0BBA7AEBD7}" type="presOf" srcId="{962903CE-E1DB-479C-A08F-36CA68FDE231}" destId="{C7A7542C-196B-4C54-9F80-9230101D971C}" srcOrd="0" destOrd="0" presId="urn:microsoft.com/office/officeart/2008/layout/AlternatingPictureBlocks"/>
    <dgm:cxn modelId="{E2BF6EF0-A072-4F9D-8A73-8BBD7BEA2C54}" srcId="{5DF4A7F7-F075-4AAA-ACD8-430C5A334435}" destId="{70D22ED9-C334-4398-A6F6-A9EA196528AA}" srcOrd="0" destOrd="0" parTransId="{3E20C754-A87D-408F-B69F-13FDB5F0549E}" sibTransId="{21A5B28C-65D7-4333-9817-53A57192AC30}"/>
    <dgm:cxn modelId="{93AB342F-CFB1-4961-9E80-92EB0D86205E}" srcId="{5DF4A7F7-F075-4AAA-ACD8-430C5A334435}" destId="{92BBF37C-F839-4C92-A00F-285B51335D8B}" srcOrd="3" destOrd="0" parTransId="{F10A91BA-93F4-407D-914B-EC5C6F176A7B}" sibTransId="{0713CCC5-0F2D-4C8C-B6CA-F72241359991}"/>
    <dgm:cxn modelId="{48B1B854-9D58-4243-BD79-00A5EF88CE1C}" type="presOf" srcId="{70D22ED9-C334-4398-A6F6-A9EA196528AA}" destId="{7DEAA66B-BF01-49C5-9853-4955A84EDA3E}" srcOrd="0" destOrd="0" presId="urn:microsoft.com/office/officeart/2008/layout/AlternatingPictureBlocks"/>
    <dgm:cxn modelId="{0F1F3B0E-382A-46D3-9963-B6B7176B698C}" type="presOf" srcId="{5DF4A7F7-F075-4AAA-ACD8-430C5A334435}" destId="{861D0455-0737-4DAE-A6C2-576339DFB073}" srcOrd="0" destOrd="0" presId="urn:microsoft.com/office/officeart/2008/layout/AlternatingPictureBlocks"/>
    <dgm:cxn modelId="{841E673D-B0C3-423B-8CD6-30D21789B146}" type="presOf" srcId="{92BBF37C-F839-4C92-A00F-285B51335D8B}" destId="{151F610E-CCBA-4595-BDE0-A79A05F00FD1}" srcOrd="0" destOrd="0" presId="urn:microsoft.com/office/officeart/2008/layout/AlternatingPictureBlocks"/>
    <dgm:cxn modelId="{3387088C-4B19-4172-A49D-BFC3356E6514}" type="presOf" srcId="{49D6DBD4-A5A4-416A-925E-F3507F3D159E}" destId="{1D611869-3AE4-4CF1-B87C-70AE29B4D99A}" srcOrd="0" destOrd="0" presId="urn:microsoft.com/office/officeart/2008/layout/AlternatingPictureBlocks"/>
    <dgm:cxn modelId="{6D62AD46-1C8E-4307-B53B-2AB03DCF31C0}" type="presParOf" srcId="{861D0455-0737-4DAE-A6C2-576339DFB073}" destId="{2E5FF593-35AB-4514-8714-AC275741B7E7}" srcOrd="0" destOrd="0" presId="urn:microsoft.com/office/officeart/2008/layout/AlternatingPictureBlocks"/>
    <dgm:cxn modelId="{21038B74-E43B-487A-92B3-FD6A7C3D5064}" type="presParOf" srcId="{2E5FF593-35AB-4514-8714-AC275741B7E7}" destId="{7DEAA66B-BF01-49C5-9853-4955A84EDA3E}" srcOrd="0" destOrd="0" presId="urn:microsoft.com/office/officeart/2008/layout/AlternatingPictureBlocks"/>
    <dgm:cxn modelId="{5ADB3246-4958-407A-A74D-10AC0F8E70FE}" type="presParOf" srcId="{2E5FF593-35AB-4514-8714-AC275741B7E7}" destId="{5ECF7B11-47C4-42D9-828F-D9C6DDAE8E4C}" srcOrd="1" destOrd="0" presId="urn:microsoft.com/office/officeart/2008/layout/AlternatingPictureBlocks"/>
    <dgm:cxn modelId="{D978ABFD-7209-4F3B-B355-44D883268BFB}" type="presParOf" srcId="{861D0455-0737-4DAE-A6C2-576339DFB073}" destId="{7F7D4C8B-24B0-47AC-8D67-90765705CCFC}" srcOrd="1" destOrd="0" presId="urn:microsoft.com/office/officeart/2008/layout/AlternatingPictureBlocks"/>
    <dgm:cxn modelId="{4E4F7CCE-866A-49B5-AB08-99A1AAD2E321}" type="presParOf" srcId="{861D0455-0737-4DAE-A6C2-576339DFB073}" destId="{3A572A5D-F5F8-45A7-AFC2-0469A947AAC7}" srcOrd="2" destOrd="0" presId="urn:microsoft.com/office/officeart/2008/layout/AlternatingPictureBlocks"/>
    <dgm:cxn modelId="{6271DA1C-B988-4F43-ADAF-6CB9985917D6}" type="presParOf" srcId="{3A572A5D-F5F8-45A7-AFC2-0469A947AAC7}" destId="{C7A7542C-196B-4C54-9F80-9230101D971C}" srcOrd="0" destOrd="0" presId="urn:microsoft.com/office/officeart/2008/layout/AlternatingPictureBlocks"/>
    <dgm:cxn modelId="{CCB5BAC5-8043-4497-9DCF-CE6EFC5FEC7D}" type="presParOf" srcId="{3A572A5D-F5F8-45A7-AFC2-0469A947AAC7}" destId="{AC7FA2CE-F01B-4E3C-AAA2-929AD1AC6920}" srcOrd="1" destOrd="0" presId="urn:microsoft.com/office/officeart/2008/layout/AlternatingPictureBlocks"/>
    <dgm:cxn modelId="{9644ECCF-2195-4F0C-A8C5-1CA97ED9365C}" type="presParOf" srcId="{861D0455-0737-4DAE-A6C2-576339DFB073}" destId="{2BF5C012-A1A3-4C4D-9DF5-AEB22E5976E5}" srcOrd="3" destOrd="0" presId="urn:microsoft.com/office/officeart/2008/layout/AlternatingPictureBlocks"/>
    <dgm:cxn modelId="{91066FF1-3E55-412C-A11A-D36211DD8306}" type="presParOf" srcId="{861D0455-0737-4DAE-A6C2-576339DFB073}" destId="{B759476B-BB91-46F3-8348-BBD1AA1BDBA9}" srcOrd="4" destOrd="0" presId="urn:microsoft.com/office/officeart/2008/layout/AlternatingPictureBlocks"/>
    <dgm:cxn modelId="{DC188F10-85D5-4EE0-A022-F14D656F56F5}" type="presParOf" srcId="{B759476B-BB91-46F3-8348-BBD1AA1BDBA9}" destId="{1D611869-3AE4-4CF1-B87C-70AE29B4D99A}" srcOrd="0" destOrd="0" presId="urn:microsoft.com/office/officeart/2008/layout/AlternatingPictureBlocks"/>
    <dgm:cxn modelId="{6D794F6D-BB09-4D79-9CC2-B6E9E8711BFC}" type="presParOf" srcId="{B759476B-BB91-46F3-8348-BBD1AA1BDBA9}" destId="{3520AD34-4F7B-4107-9765-231152984A18}" srcOrd="1" destOrd="0" presId="urn:microsoft.com/office/officeart/2008/layout/AlternatingPictureBlocks"/>
    <dgm:cxn modelId="{BD14C40E-7CA0-4DB5-923C-CC4DD89C0913}" type="presParOf" srcId="{861D0455-0737-4DAE-A6C2-576339DFB073}" destId="{FAFFEB7A-A734-43D3-9E8B-BBE21843F608}" srcOrd="5" destOrd="0" presId="urn:microsoft.com/office/officeart/2008/layout/AlternatingPictureBlocks"/>
    <dgm:cxn modelId="{4B4BC518-60B6-49A6-B833-360AB7856E89}" type="presParOf" srcId="{861D0455-0737-4DAE-A6C2-576339DFB073}" destId="{47C3B643-14EB-4D38-A5A8-87A8CB6D2DEC}" srcOrd="6" destOrd="0" presId="urn:microsoft.com/office/officeart/2008/layout/AlternatingPictureBlocks"/>
    <dgm:cxn modelId="{F009EE49-EF4C-4A8F-985D-43D7876F98B4}" type="presParOf" srcId="{47C3B643-14EB-4D38-A5A8-87A8CB6D2DEC}" destId="{151F610E-CCBA-4595-BDE0-A79A05F00FD1}" srcOrd="0" destOrd="0" presId="urn:microsoft.com/office/officeart/2008/layout/AlternatingPictureBlocks"/>
    <dgm:cxn modelId="{4E37D039-4662-479F-BB24-3AFEC39D2667}" type="presParOf" srcId="{47C3B643-14EB-4D38-A5A8-87A8CB6D2DEC}" destId="{C72E0EE6-2F4F-45FA-B18C-5732A952A5DF}"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6F8917-5BC1-400C-ADFD-AA6A8C5F35A9}" type="doc">
      <dgm:prSet loTypeId="urn:microsoft.com/office/officeart/2008/layout/PictureAccentList" loCatId="list" qsTypeId="urn:microsoft.com/office/officeart/2005/8/quickstyle/simple1" qsCatId="simple" csTypeId="urn:microsoft.com/office/officeart/2005/8/colors/accent2_2" csCatId="accent2" phldr="1"/>
      <dgm:spPr/>
      <dgm:t>
        <a:bodyPr/>
        <a:lstStyle/>
        <a:p>
          <a:endParaRPr lang="en-IN"/>
        </a:p>
      </dgm:t>
    </dgm:pt>
    <dgm:pt modelId="{C12BD1A3-24D8-45E6-818F-CE46DEC55B7E}">
      <dgm:prSet phldrT="[Text]" custT="1"/>
      <dgm:spPr/>
      <dgm:t>
        <a:bodyPr/>
        <a:lstStyle/>
        <a:p>
          <a:r>
            <a:rPr lang="en-IN" sz="1400" dirty="0">
              <a:latin typeface="Century Gothic" panose="020B0502020202020204" pitchFamily="34" charset="0"/>
            </a:rPr>
            <a:t>OPTIMIZATION OF PRODUCTION CAPACITIES BY 76.4% , PICKUP IN PRIVATE INVESTMENTS</a:t>
          </a:r>
        </a:p>
      </dgm:t>
    </dgm:pt>
    <dgm:pt modelId="{BFB0364F-2E0D-4ADC-93FF-602207692C67}" type="parTrans" cxnId="{219073C9-CE46-48B4-9F02-6B3B63F10DEC}">
      <dgm:prSet/>
      <dgm:spPr/>
      <dgm:t>
        <a:bodyPr/>
        <a:lstStyle/>
        <a:p>
          <a:endParaRPr lang="en-IN" sz="2000">
            <a:latin typeface="Century Gothic" panose="020B0502020202020204" pitchFamily="34" charset="0"/>
          </a:endParaRPr>
        </a:p>
      </dgm:t>
    </dgm:pt>
    <dgm:pt modelId="{B92A5AB7-7D77-43FC-A764-556BF7C3B04C}" type="sibTrans" cxnId="{219073C9-CE46-48B4-9F02-6B3B63F10DEC}">
      <dgm:prSet/>
      <dgm:spPr/>
      <dgm:t>
        <a:bodyPr/>
        <a:lstStyle/>
        <a:p>
          <a:endParaRPr lang="en-IN" sz="2000">
            <a:latin typeface="Century Gothic" panose="020B0502020202020204" pitchFamily="34" charset="0"/>
          </a:endParaRPr>
        </a:p>
      </dgm:t>
    </dgm:pt>
    <dgm:pt modelId="{84F7EDC0-AE86-4F18-935F-7836229853B0}">
      <dgm:prSet phldrT="[Text]" custT="1"/>
      <dgm:spPr/>
      <dgm:t>
        <a:bodyPr/>
        <a:lstStyle/>
        <a:p>
          <a:r>
            <a:rPr lang="en-IN" sz="1400" dirty="0">
              <a:latin typeface="Century Gothic" panose="020B0502020202020204" pitchFamily="34" charset="0"/>
            </a:rPr>
            <a:t>INCREASE IN RURAL CONSUMPTION LEAD BY ROBUST AGRICULTURAL OUTPUT</a:t>
          </a:r>
        </a:p>
      </dgm:t>
    </dgm:pt>
    <dgm:pt modelId="{21C9639F-0F21-40E6-BE94-E442615EFA1B}" type="sibTrans" cxnId="{6E776344-9D52-4AD2-9DB5-D93CDF47E6D3}">
      <dgm:prSet/>
      <dgm:spPr/>
      <dgm:t>
        <a:bodyPr/>
        <a:lstStyle/>
        <a:p>
          <a:endParaRPr lang="en-IN" sz="2000">
            <a:latin typeface="Century Gothic" panose="020B0502020202020204" pitchFamily="34" charset="0"/>
          </a:endParaRPr>
        </a:p>
      </dgm:t>
    </dgm:pt>
    <dgm:pt modelId="{872C84B6-1B47-4700-B464-EE0FCA41BF64}" type="parTrans" cxnId="{6E776344-9D52-4AD2-9DB5-D93CDF47E6D3}">
      <dgm:prSet/>
      <dgm:spPr/>
      <dgm:t>
        <a:bodyPr/>
        <a:lstStyle/>
        <a:p>
          <a:endParaRPr lang="en-IN" sz="2000">
            <a:latin typeface="Century Gothic" panose="020B0502020202020204" pitchFamily="34" charset="0"/>
          </a:endParaRPr>
        </a:p>
      </dgm:t>
    </dgm:pt>
    <dgm:pt modelId="{7C2C6562-4FD1-40A6-8432-6B424B438B2E}">
      <dgm:prSet phldrT="[Text]" custT="1"/>
      <dgm:spPr/>
      <dgm:t>
        <a:bodyPr/>
        <a:lstStyle/>
        <a:p>
          <a:r>
            <a:rPr lang="en-IN" sz="2000" b="1" dirty="0">
              <a:latin typeface="Century Gothic" panose="020B0502020202020204" pitchFamily="34" charset="0"/>
            </a:rPr>
            <a:t>KEY DRIVERS OF GROWTH</a:t>
          </a:r>
          <a:endParaRPr lang="en-IN" sz="2000" dirty="0">
            <a:latin typeface="Century Gothic" panose="020B0502020202020204" pitchFamily="34" charset="0"/>
          </a:endParaRPr>
        </a:p>
      </dgm:t>
    </dgm:pt>
    <dgm:pt modelId="{3D8688A3-FE69-4B42-938D-D02BCF554953}" type="sibTrans" cxnId="{56B53D65-C997-4D58-8A16-1C909E47571A}">
      <dgm:prSet/>
      <dgm:spPr/>
      <dgm:t>
        <a:bodyPr/>
        <a:lstStyle/>
        <a:p>
          <a:endParaRPr lang="en-IN" sz="2000">
            <a:latin typeface="Century Gothic" panose="020B0502020202020204" pitchFamily="34" charset="0"/>
          </a:endParaRPr>
        </a:p>
      </dgm:t>
    </dgm:pt>
    <dgm:pt modelId="{4EC16BAE-805D-4465-86EA-D7D4D4C09A8B}" type="parTrans" cxnId="{56B53D65-C997-4D58-8A16-1C909E47571A}">
      <dgm:prSet/>
      <dgm:spPr/>
      <dgm:t>
        <a:bodyPr/>
        <a:lstStyle/>
        <a:p>
          <a:endParaRPr lang="en-IN" sz="2000">
            <a:latin typeface="Century Gothic" panose="020B0502020202020204" pitchFamily="34" charset="0"/>
          </a:endParaRPr>
        </a:p>
      </dgm:t>
    </dgm:pt>
    <dgm:pt modelId="{45B2C14A-2B3F-4775-AB4D-2E33FE5FE785}">
      <dgm:prSet custT="1"/>
      <dgm:spPr/>
      <dgm:t>
        <a:bodyPr/>
        <a:lstStyle/>
        <a:p>
          <a:r>
            <a:rPr lang="en-IN" sz="1400" dirty="0">
              <a:latin typeface="Century Gothic" panose="020B0502020202020204" pitchFamily="34" charset="0"/>
            </a:rPr>
            <a:t>GOVERNMENT INITIATIVES LED TO INCREASE IN JOB CREATION</a:t>
          </a:r>
        </a:p>
      </dgm:t>
    </dgm:pt>
    <dgm:pt modelId="{063CF32B-7FA7-4487-9A4F-EB34A79D2E1B}" type="parTrans" cxnId="{06BED233-FFC9-416B-B9F3-AC45D4419C21}">
      <dgm:prSet/>
      <dgm:spPr/>
      <dgm:t>
        <a:bodyPr/>
        <a:lstStyle/>
        <a:p>
          <a:endParaRPr lang="en-IN" sz="2000">
            <a:latin typeface="Century Gothic" panose="020B0502020202020204" pitchFamily="34" charset="0"/>
          </a:endParaRPr>
        </a:p>
      </dgm:t>
    </dgm:pt>
    <dgm:pt modelId="{729544CA-766C-49B0-B312-36ECC01E04C5}" type="sibTrans" cxnId="{06BED233-FFC9-416B-B9F3-AC45D4419C21}">
      <dgm:prSet/>
      <dgm:spPr/>
      <dgm:t>
        <a:bodyPr/>
        <a:lstStyle/>
        <a:p>
          <a:endParaRPr lang="en-IN" sz="2000">
            <a:latin typeface="Century Gothic" panose="020B0502020202020204" pitchFamily="34" charset="0"/>
          </a:endParaRPr>
        </a:p>
      </dgm:t>
    </dgm:pt>
    <dgm:pt modelId="{487C811C-64C1-466B-B4CA-4B469E253BB3}" type="pres">
      <dgm:prSet presAssocID="{346F8917-5BC1-400C-ADFD-AA6A8C5F35A9}" presName="layout" presStyleCnt="0">
        <dgm:presLayoutVars>
          <dgm:chMax/>
          <dgm:chPref/>
          <dgm:dir/>
          <dgm:animOne val="branch"/>
          <dgm:animLvl val="lvl"/>
          <dgm:resizeHandles/>
        </dgm:presLayoutVars>
      </dgm:prSet>
      <dgm:spPr/>
      <dgm:t>
        <a:bodyPr/>
        <a:lstStyle/>
        <a:p>
          <a:endParaRPr lang="en-IN"/>
        </a:p>
      </dgm:t>
    </dgm:pt>
    <dgm:pt modelId="{392E4B2F-D883-4CE5-88C0-D6AB5B024D6A}" type="pres">
      <dgm:prSet presAssocID="{7C2C6562-4FD1-40A6-8432-6B424B438B2E}" presName="root" presStyleCnt="0">
        <dgm:presLayoutVars>
          <dgm:chMax/>
          <dgm:chPref val="4"/>
        </dgm:presLayoutVars>
      </dgm:prSet>
      <dgm:spPr/>
    </dgm:pt>
    <dgm:pt modelId="{F0809311-5892-4585-9419-D0F77D87079B}" type="pres">
      <dgm:prSet presAssocID="{7C2C6562-4FD1-40A6-8432-6B424B438B2E}" presName="rootComposite" presStyleCnt="0">
        <dgm:presLayoutVars/>
      </dgm:prSet>
      <dgm:spPr/>
    </dgm:pt>
    <dgm:pt modelId="{3624A680-CFE1-4A2E-BB01-9CB8676D720C}" type="pres">
      <dgm:prSet presAssocID="{7C2C6562-4FD1-40A6-8432-6B424B438B2E}" presName="rootText" presStyleLbl="node0" presStyleIdx="0" presStyleCnt="1" custScaleY="67906" custLinFactNeighborY="-1425">
        <dgm:presLayoutVars>
          <dgm:chMax/>
          <dgm:chPref val="4"/>
        </dgm:presLayoutVars>
      </dgm:prSet>
      <dgm:spPr/>
      <dgm:t>
        <a:bodyPr/>
        <a:lstStyle/>
        <a:p>
          <a:endParaRPr lang="en-IN"/>
        </a:p>
      </dgm:t>
    </dgm:pt>
    <dgm:pt modelId="{1C7D6F70-213D-4267-ADC0-B5051B2747F6}" type="pres">
      <dgm:prSet presAssocID="{7C2C6562-4FD1-40A6-8432-6B424B438B2E}" presName="childShape" presStyleCnt="0">
        <dgm:presLayoutVars>
          <dgm:chMax val="0"/>
          <dgm:chPref val="0"/>
        </dgm:presLayoutVars>
      </dgm:prSet>
      <dgm:spPr/>
    </dgm:pt>
    <dgm:pt modelId="{2E30FD52-EC94-4F10-9563-CCF8F96D1C01}" type="pres">
      <dgm:prSet presAssocID="{84F7EDC0-AE86-4F18-935F-7836229853B0}" presName="childComposite" presStyleCnt="0">
        <dgm:presLayoutVars>
          <dgm:chMax val="0"/>
          <dgm:chPref val="0"/>
        </dgm:presLayoutVars>
      </dgm:prSet>
      <dgm:spPr/>
    </dgm:pt>
    <dgm:pt modelId="{40DADDD9-F309-423E-8D65-BBB85B7ADF7C}" type="pres">
      <dgm:prSet presAssocID="{84F7EDC0-AE86-4F18-935F-7836229853B0}" presName="Image" presStyleLbl="node1" presStyleIdx="0" presStyleCnt="3"/>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Upward trend with solid fill"/>
        </a:ext>
      </dgm:extLst>
    </dgm:pt>
    <dgm:pt modelId="{1984F725-A0F9-4F6F-A39D-6AF72F9A6684}" type="pres">
      <dgm:prSet presAssocID="{84F7EDC0-AE86-4F18-935F-7836229853B0}" presName="childText" presStyleLbl="lnNode1" presStyleIdx="0" presStyleCnt="3">
        <dgm:presLayoutVars>
          <dgm:chMax val="0"/>
          <dgm:chPref val="0"/>
          <dgm:bulletEnabled val="1"/>
        </dgm:presLayoutVars>
      </dgm:prSet>
      <dgm:spPr/>
      <dgm:t>
        <a:bodyPr/>
        <a:lstStyle/>
        <a:p>
          <a:endParaRPr lang="en-IN"/>
        </a:p>
      </dgm:t>
    </dgm:pt>
    <dgm:pt modelId="{E3854C45-2A2C-4060-98A6-021732B7A659}" type="pres">
      <dgm:prSet presAssocID="{C12BD1A3-24D8-45E6-818F-CE46DEC55B7E}" presName="childComposite" presStyleCnt="0">
        <dgm:presLayoutVars>
          <dgm:chMax val="0"/>
          <dgm:chPref val="0"/>
        </dgm:presLayoutVars>
      </dgm:prSet>
      <dgm:spPr/>
    </dgm:pt>
    <dgm:pt modelId="{5FFCE2AD-50F9-4935-96CA-F5B3BC8A882C}" type="pres">
      <dgm:prSet presAssocID="{C12BD1A3-24D8-45E6-818F-CE46DEC55B7E}" presName="Image" presStyleLbl="node1" presStyleIdx="1" presStyleCnt="3"/>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Factory with solid fill"/>
        </a:ext>
      </dgm:extLst>
    </dgm:pt>
    <dgm:pt modelId="{4127F132-F8B7-46C3-BA3D-96AD25533E78}" type="pres">
      <dgm:prSet presAssocID="{C12BD1A3-24D8-45E6-818F-CE46DEC55B7E}" presName="childText" presStyleLbl="lnNode1" presStyleIdx="1" presStyleCnt="3">
        <dgm:presLayoutVars>
          <dgm:chMax val="0"/>
          <dgm:chPref val="0"/>
          <dgm:bulletEnabled val="1"/>
        </dgm:presLayoutVars>
      </dgm:prSet>
      <dgm:spPr/>
      <dgm:t>
        <a:bodyPr/>
        <a:lstStyle/>
        <a:p>
          <a:endParaRPr lang="en-IN"/>
        </a:p>
      </dgm:t>
    </dgm:pt>
    <dgm:pt modelId="{5615711C-1E04-4544-97AF-75FE2A9C32B1}" type="pres">
      <dgm:prSet presAssocID="{45B2C14A-2B3F-4775-AB4D-2E33FE5FE785}" presName="childComposite" presStyleCnt="0">
        <dgm:presLayoutVars>
          <dgm:chMax val="0"/>
          <dgm:chPref val="0"/>
        </dgm:presLayoutVars>
      </dgm:prSet>
      <dgm:spPr/>
    </dgm:pt>
    <dgm:pt modelId="{CC57909E-F362-4BEE-A216-C93CE07A39C2}" type="pres">
      <dgm:prSet presAssocID="{45B2C14A-2B3F-4775-AB4D-2E33FE5FE785}"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Bank with solid fill"/>
        </a:ext>
      </dgm:extLst>
    </dgm:pt>
    <dgm:pt modelId="{27802597-0EA0-45A6-B878-6E0FAD46E94D}" type="pres">
      <dgm:prSet presAssocID="{45B2C14A-2B3F-4775-AB4D-2E33FE5FE785}" presName="childText" presStyleLbl="lnNode1" presStyleIdx="2" presStyleCnt="3">
        <dgm:presLayoutVars>
          <dgm:chMax val="0"/>
          <dgm:chPref val="0"/>
          <dgm:bulletEnabled val="1"/>
        </dgm:presLayoutVars>
      </dgm:prSet>
      <dgm:spPr/>
      <dgm:t>
        <a:bodyPr/>
        <a:lstStyle/>
        <a:p>
          <a:endParaRPr lang="en-IN"/>
        </a:p>
      </dgm:t>
    </dgm:pt>
  </dgm:ptLst>
  <dgm:cxnLst>
    <dgm:cxn modelId="{D64F7FBD-D390-4925-B090-E12C9CE57BB8}" type="presOf" srcId="{C12BD1A3-24D8-45E6-818F-CE46DEC55B7E}" destId="{4127F132-F8B7-46C3-BA3D-96AD25533E78}" srcOrd="0" destOrd="0" presId="urn:microsoft.com/office/officeart/2008/layout/PictureAccentList"/>
    <dgm:cxn modelId="{56B53D65-C997-4D58-8A16-1C909E47571A}" srcId="{346F8917-5BC1-400C-ADFD-AA6A8C5F35A9}" destId="{7C2C6562-4FD1-40A6-8432-6B424B438B2E}" srcOrd="0" destOrd="0" parTransId="{4EC16BAE-805D-4465-86EA-D7D4D4C09A8B}" sibTransId="{3D8688A3-FE69-4B42-938D-D02BCF554953}"/>
    <dgm:cxn modelId="{B1A5F3B8-85F0-4B71-9759-A13B350E504E}" type="presOf" srcId="{84F7EDC0-AE86-4F18-935F-7836229853B0}" destId="{1984F725-A0F9-4F6F-A39D-6AF72F9A6684}" srcOrd="0" destOrd="0" presId="urn:microsoft.com/office/officeart/2008/layout/PictureAccentList"/>
    <dgm:cxn modelId="{219073C9-CE46-48B4-9F02-6B3B63F10DEC}" srcId="{7C2C6562-4FD1-40A6-8432-6B424B438B2E}" destId="{C12BD1A3-24D8-45E6-818F-CE46DEC55B7E}" srcOrd="1" destOrd="0" parTransId="{BFB0364F-2E0D-4ADC-93FF-602207692C67}" sibTransId="{B92A5AB7-7D77-43FC-A764-556BF7C3B04C}"/>
    <dgm:cxn modelId="{6E776344-9D52-4AD2-9DB5-D93CDF47E6D3}" srcId="{7C2C6562-4FD1-40A6-8432-6B424B438B2E}" destId="{84F7EDC0-AE86-4F18-935F-7836229853B0}" srcOrd="0" destOrd="0" parTransId="{872C84B6-1B47-4700-B464-EE0FCA41BF64}" sibTransId="{21C9639F-0F21-40E6-BE94-E442615EFA1B}"/>
    <dgm:cxn modelId="{E14D15C3-85E8-4FBF-8365-A51CCABD9ECA}" type="presOf" srcId="{45B2C14A-2B3F-4775-AB4D-2E33FE5FE785}" destId="{27802597-0EA0-45A6-B878-6E0FAD46E94D}" srcOrd="0" destOrd="0" presId="urn:microsoft.com/office/officeart/2008/layout/PictureAccentList"/>
    <dgm:cxn modelId="{26B57B7A-61A1-4D84-AAEE-9B2A4D41B204}" type="presOf" srcId="{346F8917-5BC1-400C-ADFD-AA6A8C5F35A9}" destId="{487C811C-64C1-466B-B4CA-4B469E253BB3}" srcOrd="0" destOrd="0" presId="urn:microsoft.com/office/officeart/2008/layout/PictureAccentList"/>
    <dgm:cxn modelId="{BD7432C8-EB47-4504-9785-92466ABBFCE3}" type="presOf" srcId="{7C2C6562-4FD1-40A6-8432-6B424B438B2E}" destId="{3624A680-CFE1-4A2E-BB01-9CB8676D720C}" srcOrd="0" destOrd="0" presId="urn:microsoft.com/office/officeart/2008/layout/PictureAccentList"/>
    <dgm:cxn modelId="{06BED233-FFC9-416B-B9F3-AC45D4419C21}" srcId="{7C2C6562-4FD1-40A6-8432-6B424B438B2E}" destId="{45B2C14A-2B3F-4775-AB4D-2E33FE5FE785}" srcOrd="2" destOrd="0" parTransId="{063CF32B-7FA7-4487-9A4F-EB34A79D2E1B}" sibTransId="{729544CA-766C-49B0-B312-36ECC01E04C5}"/>
    <dgm:cxn modelId="{D9179ACC-3F99-47B4-BF23-2F4B4EC43FF7}" type="presParOf" srcId="{487C811C-64C1-466B-B4CA-4B469E253BB3}" destId="{392E4B2F-D883-4CE5-88C0-D6AB5B024D6A}" srcOrd="0" destOrd="0" presId="urn:microsoft.com/office/officeart/2008/layout/PictureAccentList"/>
    <dgm:cxn modelId="{D0E32846-1C17-41E5-82C9-A5D5CBDAFE15}" type="presParOf" srcId="{392E4B2F-D883-4CE5-88C0-D6AB5B024D6A}" destId="{F0809311-5892-4585-9419-D0F77D87079B}" srcOrd="0" destOrd="0" presId="urn:microsoft.com/office/officeart/2008/layout/PictureAccentList"/>
    <dgm:cxn modelId="{FAC25F11-DF5B-418C-9D47-084F0E353E61}" type="presParOf" srcId="{F0809311-5892-4585-9419-D0F77D87079B}" destId="{3624A680-CFE1-4A2E-BB01-9CB8676D720C}" srcOrd="0" destOrd="0" presId="urn:microsoft.com/office/officeart/2008/layout/PictureAccentList"/>
    <dgm:cxn modelId="{DC5E8B14-B862-4AD3-9136-A72362BD9F16}" type="presParOf" srcId="{392E4B2F-D883-4CE5-88C0-D6AB5B024D6A}" destId="{1C7D6F70-213D-4267-ADC0-B5051B2747F6}" srcOrd="1" destOrd="0" presId="urn:microsoft.com/office/officeart/2008/layout/PictureAccentList"/>
    <dgm:cxn modelId="{E9D9A361-87CC-4E5D-B8A4-1D844AA537E1}" type="presParOf" srcId="{1C7D6F70-213D-4267-ADC0-B5051B2747F6}" destId="{2E30FD52-EC94-4F10-9563-CCF8F96D1C01}" srcOrd="0" destOrd="0" presId="urn:microsoft.com/office/officeart/2008/layout/PictureAccentList"/>
    <dgm:cxn modelId="{A53656C0-FF2E-45FC-A3A1-28B35C60BF02}" type="presParOf" srcId="{2E30FD52-EC94-4F10-9563-CCF8F96D1C01}" destId="{40DADDD9-F309-423E-8D65-BBB85B7ADF7C}" srcOrd="0" destOrd="0" presId="urn:microsoft.com/office/officeart/2008/layout/PictureAccentList"/>
    <dgm:cxn modelId="{F1490BDD-CF6C-48B0-91A0-E3FC3EE36C99}" type="presParOf" srcId="{2E30FD52-EC94-4F10-9563-CCF8F96D1C01}" destId="{1984F725-A0F9-4F6F-A39D-6AF72F9A6684}" srcOrd="1" destOrd="0" presId="urn:microsoft.com/office/officeart/2008/layout/PictureAccentList"/>
    <dgm:cxn modelId="{D4A786B6-898F-4960-A558-BE9AAD3851B3}" type="presParOf" srcId="{1C7D6F70-213D-4267-ADC0-B5051B2747F6}" destId="{E3854C45-2A2C-4060-98A6-021732B7A659}" srcOrd="1" destOrd="0" presId="urn:microsoft.com/office/officeart/2008/layout/PictureAccentList"/>
    <dgm:cxn modelId="{C8F77E11-0C41-41D2-9823-0D60E07DD238}" type="presParOf" srcId="{E3854C45-2A2C-4060-98A6-021732B7A659}" destId="{5FFCE2AD-50F9-4935-96CA-F5B3BC8A882C}" srcOrd="0" destOrd="0" presId="urn:microsoft.com/office/officeart/2008/layout/PictureAccentList"/>
    <dgm:cxn modelId="{14FB2219-2E4C-4B96-9785-BF07863858F8}" type="presParOf" srcId="{E3854C45-2A2C-4060-98A6-021732B7A659}" destId="{4127F132-F8B7-46C3-BA3D-96AD25533E78}" srcOrd="1" destOrd="0" presId="urn:microsoft.com/office/officeart/2008/layout/PictureAccentList"/>
    <dgm:cxn modelId="{E51A5AE0-2193-4A7C-B00B-FA6466B41987}" type="presParOf" srcId="{1C7D6F70-213D-4267-ADC0-B5051B2747F6}" destId="{5615711C-1E04-4544-97AF-75FE2A9C32B1}" srcOrd="2" destOrd="0" presId="urn:microsoft.com/office/officeart/2008/layout/PictureAccentList"/>
    <dgm:cxn modelId="{618B5477-5650-4199-80F8-99259748872B}" type="presParOf" srcId="{5615711C-1E04-4544-97AF-75FE2A9C32B1}" destId="{CC57909E-F362-4BEE-A216-C93CE07A39C2}" srcOrd="0" destOrd="0" presId="urn:microsoft.com/office/officeart/2008/layout/PictureAccentList"/>
    <dgm:cxn modelId="{1E891AC1-FF3D-439D-A097-887FD8DFA36E}" type="presParOf" srcId="{5615711C-1E04-4544-97AF-75FE2A9C32B1}" destId="{27802597-0EA0-45A6-B878-6E0FAD46E94D}"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6F8917-5BC1-400C-ADFD-AA6A8C5F35A9}" type="doc">
      <dgm:prSet loTypeId="urn:microsoft.com/office/officeart/2008/layout/PictureAccentList" loCatId="list" qsTypeId="urn:microsoft.com/office/officeart/2005/8/quickstyle/simple1" qsCatId="simple" csTypeId="urn:microsoft.com/office/officeart/2005/8/colors/accent3_2" csCatId="accent3" phldr="1"/>
      <dgm:spPr/>
      <dgm:t>
        <a:bodyPr/>
        <a:lstStyle/>
        <a:p>
          <a:endParaRPr lang="en-IN"/>
        </a:p>
      </dgm:t>
    </dgm:pt>
    <dgm:pt modelId="{C12BD1A3-24D8-45E6-818F-CE46DEC55B7E}">
      <dgm:prSet phldrT="[Text]" custT="1"/>
      <dgm:spPr/>
      <dgm:t>
        <a:bodyPr/>
        <a:lstStyle/>
        <a:p>
          <a:r>
            <a:rPr lang="en-IN" sz="1400" dirty="0">
              <a:latin typeface="Century Gothic" panose="020B0502020202020204" pitchFamily="34" charset="0"/>
            </a:rPr>
            <a:t>REBOUNDING LABOUR MARKET TRADES</a:t>
          </a:r>
        </a:p>
      </dgm:t>
    </dgm:pt>
    <dgm:pt modelId="{BFB0364F-2E0D-4ADC-93FF-602207692C67}" type="parTrans" cxnId="{219073C9-CE46-48B4-9F02-6B3B63F10DEC}">
      <dgm:prSet/>
      <dgm:spPr/>
      <dgm:t>
        <a:bodyPr/>
        <a:lstStyle/>
        <a:p>
          <a:endParaRPr lang="en-IN" sz="2000">
            <a:latin typeface="Century Gothic" panose="020B0502020202020204" pitchFamily="34" charset="0"/>
          </a:endParaRPr>
        </a:p>
      </dgm:t>
    </dgm:pt>
    <dgm:pt modelId="{B92A5AB7-7D77-43FC-A764-556BF7C3B04C}" type="sibTrans" cxnId="{219073C9-CE46-48B4-9F02-6B3B63F10DEC}">
      <dgm:prSet/>
      <dgm:spPr/>
      <dgm:t>
        <a:bodyPr/>
        <a:lstStyle/>
        <a:p>
          <a:endParaRPr lang="en-IN" sz="2000">
            <a:latin typeface="Century Gothic" panose="020B0502020202020204" pitchFamily="34" charset="0"/>
          </a:endParaRPr>
        </a:p>
      </dgm:t>
    </dgm:pt>
    <dgm:pt modelId="{84F7EDC0-AE86-4F18-935F-7836229853B0}">
      <dgm:prSet phldrT="[Text]" custT="1"/>
      <dgm:spPr/>
      <dgm:t>
        <a:bodyPr/>
        <a:lstStyle/>
        <a:p>
          <a:r>
            <a:rPr lang="en-IN" sz="1400" dirty="0">
              <a:latin typeface="Century Gothic" panose="020B0502020202020204" pitchFamily="34" charset="0"/>
            </a:rPr>
            <a:t>ELEVATED INFORMAL EMPLOYMENT</a:t>
          </a:r>
        </a:p>
      </dgm:t>
    </dgm:pt>
    <dgm:pt modelId="{21C9639F-0F21-40E6-BE94-E442615EFA1B}" type="sibTrans" cxnId="{6E776344-9D52-4AD2-9DB5-D93CDF47E6D3}">
      <dgm:prSet/>
      <dgm:spPr/>
      <dgm:t>
        <a:bodyPr/>
        <a:lstStyle/>
        <a:p>
          <a:endParaRPr lang="en-IN" sz="2000">
            <a:latin typeface="Century Gothic" panose="020B0502020202020204" pitchFamily="34" charset="0"/>
          </a:endParaRPr>
        </a:p>
      </dgm:t>
    </dgm:pt>
    <dgm:pt modelId="{872C84B6-1B47-4700-B464-EE0FCA41BF64}" type="parTrans" cxnId="{6E776344-9D52-4AD2-9DB5-D93CDF47E6D3}">
      <dgm:prSet/>
      <dgm:spPr/>
      <dgm:t>
        <a:bodyPr/>
        <a:lstStyle/>
        <a:p>
          <a:endParaRPr lang="en-IN" sz="2000">
            <a:latin typeface="Century Gothic" panose="020B0502020202020204" pitchFamily="34" charset="0"/>
          </a:endParaRPr>
        </a:p>
      </dgm:t>
    </dgm:pt>
    <dgm:pt modelId="{7C2C6562-4FD1-40A6-8432-6B424B438B2E}">
      <dgm:prSet phldrT="[Text]" custT="1"/>
      <dgm:spPr/>
      <dgm:t>
        <a:bodyPr/>
        <a:lstStyle/>
        <a:p>
          <a:r>
            <a:rPr lang="en-IN" sz="2000" b="1" dirty="0">
              <a:latin typeface="Century Gothic" panose="020B0502020202020204" pitchFamily="34" charset="0"/>
            </a:rPr>
            <a:t>CHALLENGES &amp; OPPORTUNITIES</a:t>
          </a:r>
        </a:p>
      </dgm:t>
    </dgm:pt>
    <dgm:pt modelId="{3D8688A3-FE69-4B42-938D-D02BCF554953}" type="sibTrans" cxnId="{56B53D65-C997-4D58-8A16-1C909E47571A}">
      <dgm:prSet/>
      <dgm:spPr/>
      <dgm:t>
        <a:bodyPr/>
        <a:lstStyle/>
        <a:p>
          <a:endParaRPr lang="en-IN" sz="2000">
            <a:latin typeface="Century Gothic" panose="020B0502020202020204" pitchFamily="34" charset="0"/>
          </a:endParaRPr>
        </a:p>
      </dgm:t>
    </dgm:pt>
    <dgm:pt modelId="{4EC16BAE-805D-4465-86EA-D7D4D4C09A8B}" type="parTrans" cxnId="{56B53D65-C997-4D58-8A16-1C909E47571A}">
      <dgm:prSet/>
      <dgm:spPr/>
      <dgm:t>
        <a:bodyPr/>
        <a:lstStyle/>
        <a:p>
          <a:endParaRPr lang="en-IN" sz="2000">
            <a:latin typeface="Century Gothic" panose="020B0502020202020204" pitchFamily="34" charset="0"/>
          </a:endParaRPr>
        </a:p>
      </dgm:t>
    </dgm:pt>
    <dgm:pt modelId="{45B2C14A-2B3F-4775-AB4D-2E33FE5FE785}">
      <dgm:prSet custT="1"/>
      <dgm:spPr/>
      <dgm:t>
        <a:bodyPr/>
        <a:lstStyle/>
        <a:p>
          <a:r>
            <a:rPr lang="en-IN" sz="1400" dirty="0">
              <a:latin typeface="Century Gothic" panose="020B0502020202020204" pitchFamily="34" charset="0"/>
            </a:rPr>
            <a:t>FLUCTUATIONS IN GLOBAL TRENDS</a:t>
          </a:r>
        </a:p>
      </dgm:t>
    </dgm:pt>
    <dgm:pt modelId="{063CF32B-7FA7-4487-9A4F-EB34A79D2E1B}" type="parTrans" cxnId="{06BED233-FFC9-416B-B9F3-AC45D4419C21}">
      <dgm:prSet/>
      <dgm:spPr/>
      <dgm:t>
        <a:bodyPr/>
        <a:lstStyle/>
        <a:p>
          <a:endParaRPr lang="en-IN" sz="2000">
            <a:latin typeface="Century Gothic" panose="020B0502020202020204" pitchFamily="34" charset="0"/>
          </a:endParaRPr>
        </a:p>
      </dgm:t>
    </dgm:pt>
    <dgm:pt modelId="{729544CA-766C-49B0-B312-36ECC01E04C5}" type="sibTrans" cxnId="{06BED233-FFC9-416B-B9F3-AC45D4419C21}">
      <dgm:prSet/>
      <dgm:spPr/>
      <dgm:t>
        <a:bodyPr/>
        <a:lstStyle/>
        <a:p>
          <a:endParaRPr lang="en-IN" sz="2000">
            <a:latin typeface="Century Gothic" panose="020B0502020202020204" pitchFamily="34" charset="0"/>
          </a:endParaRPr>
        </a:p>
      </dgm:t>
    </dgm:pt>
    <dgm:pt modelId="{487C811C-64C1-466B-B4CA-4B469E253BB3}" type="pres">
      <dgm:prSet presAssocID="{346F8917-5BC1-400C-ADFD-AA6A8C5F35A9}" presName="layout" presStyleCnt="0">
        <dgm:presLayoutVars>
          <dgm:chMax/>
          <dgm:chPref/>
          <dgm:dir/>
          <dgm:animOne val="branch"/>
          <dgm:animLvl val="lvl"/>
          <dgm:resizeHandles/>
        </dgm:presLayoutVars>
      </dgm:prSet>
      <dgm:spPr/>
      <dgm:t>
        <a:bodyPr/>
        <a:lstStyle/>
        <a:p>
          <a:endParaRPr lang="en-IN"/>
        </a:p>
      </dgm:t>
    </dgm:pt>
    <dgm:pt modelId="{392E4B2F-D883-4CE5-88C0-D6AB5B024D6A}" type="pres">
      <dgm:prSet presAssocID="{7C2C6562-4FD1-40A6-8432-6B424B438B2E}" presName="root" presStyleCnt="0">
        <dgm:presLayoutVars>
          <dgm:chMax/>
          <dgm:chPref val="4"/>
        </dgm:presLayoutVars>
      </dgm:prSet>
      <dgm:spPr/>
    </dgm:pt>
    <dgm:pt modelId="{F0809311-5892-4585-9419-D0F77D87079B}" type="pres">
      <dgm:prSet presAssocID="{7C2C6562-4FD1-40A6-8432-6B424B438B2E}" presName="rootComposite" presStyleCnt="0">
        <dgm:presLayoutVars/>
      </dgm:prSet>
      <dgm:spPr/>
    </dgm:pt>
    <dgm:pt modelId="{3624A680-CFE1-4A2E-BB01-9CB8676D720C}" type="pres">
      <dgm:prSet presAssocID="{7C2C6562-4FD1-40A6-8432-6B424B438B2E}" presName="rootText" presStyleLbl="node0" presStyleIdx="0" presStyleCnt="1" custScaleY="67906" custLinFactNeighborY="-1425">
        <dgm:presLayoutVars>
          <dgm:chMax/>
          <dgm:chPref val="4"/>
        </dgm:presLayoutVars>
      </dgm:prSet>
      <dgm:spPr/>
      <dgm:t>
        <a:bodyPr/>
        <a:lstStyle/>
        <a:p>
          <a:endParaRPr lang="en-IN"/>
        </a:p>
      </dgm:t>
    </dgm:pt>
    <dgm:pt modelId="{1C7D6F70-213D-4267-ADC0-B5051B2747F6}" type="pres">
      <dgm:prSet presAssocID="{7C2C6562-4FD1-40A6-8432-6B424B438B2E}" presName="childShape" presStyleCnt="0">
        <dgm:presLayoutVars>
          <dgm:chMax val="0"/>
          <dgm:chPref val="0"/>
        </dgm:presLayoutVars>
      </dgm:prSet>
      <dgm:spPr/>
    </dgm:pt>
    <dgm:pt modelId="{2E30FD52-EC94-4F10-9563-CCF8F96D1C01}" type="pres">
      <dgm:prSet presAssocID="{84F7EDC0-AE86-4F18-935F-7836229853B0}" presName="childComposite" presStyleCnt="0">
        <dgm:presLayoutVars>
          <dgm:chMax val="0"/>
          <dgm:chPref val="0"/>
        </dgm:presLayoutVars>
      </dgm:prSet>
      <dgm:spPr/>
    </dgm:pt>
    <dgm:pt modelId="{40DADDD9-F309-423E-8D65-BBB85B7ADF7C}" type="pres">
      <dgm:prSet presAssocID="{84F7EDC0-AE86-4F18-935F-7836229853B0}" presName="Image" presStyleLbl="node1" presStyleIdx="0" presStyleCnt="3"/>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Upward trend with solid fill"/>
        </a:ext>
      </dgm:extLst>
    </dgm:pt>
    <dgm:pt modelId="{1984F725-A0F9-4F6F-A39D-6AF72F9A6684}" type="pres">
      <dgm:prSet presAssocID="{84F7EDC0-AE86-4F18-935F-7836229853B0}" presName="childText" presStyleLbl="lnNode1" presStyleIdx="0" presStyleCnt="3">
        <dgm:presLayoutVars>
          <dgm:chMax val="0"/>
          <dgm:chPref val="0"/>
          <dgm:bulletEnabled val="1"/>
        </dgm:presLayoutVars>
      </dgm:prSet>
      <dgm:spPr/>
      <dgm:t>
        <a:bodyPr/>
        <a:lstStyle/>
        <a:p>
          <a:endParaRPr lang="en-IN"/>
        </a:p>
      </dgm:t>
    </dgm:pt>
    <dgm:pt modelId="{E3854C45-2A2C-4060-98A6-021732B7A659}" type="pres">
      <dgm:prSet presAssocID="{C12BD1A3-24D8-45E6-818F-CE46DEC55B7E}" presName="childComposite" presStyleCnt="0">
        <dgm:presLayoutVars>
          <dgm:chMax val="0"/>
          <dgm:chPref val="0"/>
        </dgm:presLayoutVars>
      </dgm:prSet>
      <dgm:spPr/>
    </dgm:pt>
    <dgm:pt modelId="{5FFCE2AD-50F9-4935-96CA-F5B3BC8A882C}" type="pres">
      <dgm:prSet presAssocID="{C12BD1A3-24D8-45E6-818F-CE46DEC55B7E}" presName="Image" presStyleLbl="node1" presStyleIdx="1" presStyleCnt="3"/>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Users with solid fill"/>
        </a:ext>
      </dgm:extLst>
    </dgm:pt>
    <dgm:pt modelId="{4127F132-F8B7-46C3-BA3D-96AD25533E78}" type="pres">
      <dgm:prSet presAssocID="{C12BD1A3-24D8-45E6-818F-CE46DEC55B7E}" presName="childText" presStyleLbl="lnNode1" presStyleIdx="1" presStyleCnt="3">
        <dgm:presLayoutVars>
          <dgm:chMax val="0"/>
          <dgm:chPref val="0"/>
          <dgm:bulletEnabled val="1"/>
        </dgm:presLayoutVars>
      </dgm:prSet>
      <dgm:spPr/>
      <dgm:t>
        <a:bodyPr/>
        <a:lstStyle/>
        <a:p>
          <a:endParaRPr lang="en-IN"/>
        </a:p>
      </dgm:t>
    </dgm:pt>
    <dgm:pt modelId="{5615711C-1E04-4544-97AF-75FE2A9C32B1}" type="pres">
      <dgm:prSet presAssocID="{45B2C14A-2B3F-4775-AB4D-2E33FE5FE785}" presName="childComposite" presStyleCnt="0">
        <dgm:presLayoutVars>
          <dgm:chMax val="0"/>
          <dgm:chPref val="0"/>
        </dgm:presLayoutVars>
      </dgm:prSet>
      <dgm:spPr/>
    </dgm:pt>
    <dgm:pt modelId="{CC57909E-F362-4BEE-A216-C93CE07A39C2}" type="pres">
      <dgm:prSet presAssocID="{45B2C14A-2B3F-4775-AB4D-2E33FE5FE785}"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Dollar with solid fill"/>
        </a:ext>
      </dgm:extLst>
    </dgm:pt>
    <dgm:pt modelId="{27802597-0EA0-45A6-B878-6E0FAD46E94D}" type="pres">
      <dgm:prSet presAssocID="{45B2C14A-2B3F-4775-AB4D-2E33FE5FE785}" presName="childText" presStyleLbl="lnNode1" presStyleIdx="2" presStyleCnt="3">
        <dgm:presLayoutVars>
          <dgm:chMax val="0"/>
          <dgm:chPref val="0"/>
          <dgm:bulletEnabled val="1"/>
        </dgm:presLayoutVars>
      </dgm:prSet>
      <dgm:spPr/>
      <dgm:t>
        <a:bodyPr/>
        <a:lstStyle/>
        <a:p>
          <a:endParaRPr lang="en-IN"/>
        </a:p>
      </dgm:t>
    </dgm:pt>
  </dgm:ptLst>
  <dgm:cxnLst>
    <dgm:cxn modelId="{D64F7FBD-D390-4925-B090-E12C9CE57BB8}" type="presOf" srcId="{C12BD1A3-24D8-45E6-818F-CE46DEC55B7E}" destId="{4127F132-F8B7-46C3-BA3D-96AD25533E78}" srcOrd="0" destOrd="0" presId="urn:microsoft.com/office/officeart/2008/layout/PictureAccentList"/>
    <dgm:cxn modelId="{56B53D65-C997-4D58-8A16-1C909E47571A}" srcId="{346F8917-5BC1-400C-ADFD-AA6A8C5F35A9}" destId="{7C2C6562-4FD1-40A6-8432-6B424B438B2E}" srcOrd="0" destOrd="0" parTransId="{4EC16BAE-805D-4465-86EA-D7D4D4C09A8B}" sibTransId="{3D8688A3-FE69-4B42-938D-D02BCF554953}"/>
    <dgm:cxn modelId="{B1A5F3B8-85F0-4B71-9759-A13B350E504E}" type="presOf" srcId="{84F7EDC0-AE86-4F18-935F-7836229853B0}" destId="{1984F725-A0F9-4F6F-A39D-6AF72F9A6684}" srcOrd="0" destOrd="0" presId="urn:microsoft.com/office/officeart/2008/layout/PictureAccentList"/>
    <dgm:cxn modelId="{219073C9-CE46-48B4-9F02-6B3B63F10DEC}" srcId="{7C2C6562-4FD1-40A6-8432-6B424B438B2E}" destId="{C12BD1A3-24D8-45E6-818F-CE46DEC55B7E}" srcOrd="1" destOrd="0" parTransId="{BFB0364F-2E0D-4ADC-93FF-602207692C67}" sibTransId="{B92A5AB7-7D77-43FC-A764-556BF7C3B04C}"/>
    <dgm:cxn modelId="{6E776344-9D52-4AD2-9DB5-D93CDF47E6D3}" srcId="{7C2C6562-4FD1-40A6-8432-6B424B438B2E}" destId="{84F7EDC0-AE86-4F18-935F-7836229853B0}" srcOrd="0" destOrd="0" parTransId="{872C84B6-1B47-4700-B464-EE0FCA41BF64}" sibTransId="{21C9639F-0F21-40E6-BE94-E442615EFA1B}"/>
    <dgm:cxn modelId="{E14D15C3-85E8-4FBF-8365-A51CCABD9ECA}" type="presOf" srcId="{45B2C14A-2B3F-4775-AB4D-2E33FE5FE785}" destId="{27802597-0EA0-45A6-B878-6E0FAD46E94D}" srcOrd="0" destOrd="0" presId="urn:microsoft.com/office/officeart/2008/layout/PictureAccentList"/>
    <dgm:cxn modelId="{26B57B7A-61A1-4D84-AAEE-9B2A4D41B204}" type="presOf" srcId="{346F8917-5BC1-400C-ADFD-AA6A8C5F35A9}" destId="{487C811C-64C1-466B-B4CA-4B469E253BB3}" srcOrd="0" destOrd="0" presId="urn:microsoft.com/office/officeart/2008/layout/PictureAccentList"/>
    <dgm:cxn modelId="{BD7432C8-EB47-4504-9785-92466ABBFCE3}" type="presOf" srcId="{7C2C6562-4FD1-40A6-8432-6B424B438B2E}" destId="{3624A680-CFE1-4A2E-BB01-9CB8676D720C}" srcOrd="0" destOrd="0" presId="urn:microsoft.com/office/officeart/2008/layout/PictureAccentList"/>
    <dgm:cxn modelId="{06BED233-FFC9-416B-B9F3-AC45D4419C21}" srcId="{7C2C6562-4FD1-40A6-8432-6B424B438B2E}" destId="{45B2C14A-2B3F-4775-AB4D-2E33FE5FE785}" srcOrd="2" destOrd="0" parTransId="{063CF32B-7FA7-4487-9A4F-EB34A79D2E1B}" sibTransId="{729544CA-766C-49B0-B312-36ECC01E04C5}"/>
    <dgm:cxn modelId="{D9179ACC-3F99-47B4-BF23-2F4B4EC43FF7}" type="presParOf" srcId="{487C811C-64C1-466B-B4CA-4B469E253BB3}" destId="{392E4B2F-D883-4CE5-88C0-D6AB5B024D6A}" srcOrd="0" destOrd="0" presId="urn:microsoft.com/office/officeart/2008/layout/PictureAccentList"/>
    <dgm:cxn modelId="{D0E32846-1C17-41E5-82C9-A5D5CBDAFE15}" type="presParOf" srcId="{392E4B2F-D883-4CE5-88C0-D6AB5B024D6A}" destId="{F0809311-5892-4585-9419-D0F77D87079B}" srcOrd="0" destOrd="0" presId="urn:microsoft.com/office/officeart/2008/layout/PictureAccentList"/>
    <dgm:cxn modelId="{FAC25F11-DF5B-418C-9D47-084F0E353E61}" type="presParOf" srcId="{F0809311-5892-4585-9419-D0F77D87079B}" destId="{3624A680-CFE1-4A2E-BB01-9CB8676D720C}" srcOrd="0" destOrd="0" presId="urn:microsoft.com/office/officeart/2008/layout/PictureAccentList"/>
    <dgm:cxn modelId="{DC5E8B14-B862-4AD3-9136-A72362BD9F16}" type="presParOf" srcId="{392E4B2F-D883-4CE5-88C0-D6AB5B024D6A}" destId="{1C7D6F70-213D-4267-ADC0-B5051B2747F6}" srcOrd="1" destOrd="0" presId="urn:microsoft.com/office/officeart/2008/layout/PictureAccentList"/>
    <dgm:cxn modelId="{E9D9A361-87CC-4E5D-B8A4-1D844AA537E1}" type="presParOf" srcId="{1C7D6F70-213D-4267-ADC0-B5051B2747F6}" destId="{2E30FD52-EC94-4F10-9563-CCF8F96D1C01}" srcOrd="0" destOrd="0" presId="urn:microsoft.com/office/officeart/2008/layout/PictureAccentList"/>
    <dgm:cxn modelId="{A53656C0-FF2E-45FC-A3A1-28B35C60BF02}" type="presParOf" srcId="{2E30FD52-EC94-4F10-9563-CCF8F96D1C01}" destId="{40DADDD9-F309-423E-8D65-BBB85B7ADF7C}" srcOrd="0" destOrd="0" presId="urn:microsoft.com/office/officeart/2008/layout/PictureAccentList"/>
    <dgm:cxn modelId="{F1490BDD-CF6C-48B0-91A0-E3FC3EE36C99}" type="presParOf" srcId="{2E30FD52-EC94-4F10-9563-CCF8F96D1C01}" destId="{1984F725-A0F9-4F6F-A39D-6AF72F9A6684}" srcOrd="1" destOrd="0" presId="urn:microsoft.com/office/officeart/2008/layout/PictureAccentList"/>
    <dgm:cxn modelId="{D4A786B6-898F-4960-A558-BE9AAD3851B3}" type="presParOf" srcId="{1C7D6F70-213D-4267-ADC0-B5051B2747F6}" destId="{E3854C45-2A2C-4060-98A6-021732B7A659}" srcOrd="1" destOrd="0" presId="urn:microsoft.com/office/officeart/2008/layout/PictureAccentList"/>
    <dgm:cxn modelId="{C8F77E11-0C41-41D2-9823-0D60E07DD238}" type="presParOf" srcId="{E3854C45-2A2C-4060-98A6-021732B7A659}" destId="{5FFCE2AD-50F9-4935-96CA-F5B3BC8A882C}" srcOrd="0" destOrd="0" presId="urn:microsoft.com/office/officeart/2008/layout/PictureAccentList"/>
    <dgm:cxn modelId="{14FB2219-2E4C-4B96-9785-BF07863858F8}" type="presParOf" srcId="{E3854C45-2A2C-4060-98A6-021732B7A659}" destId="{4127F132-F8B7-46C3-BA3D-96AD25533E78}" srcOrd="1" destOrd="0" presId="urn:microsoft.com/office/officeart/2008/layout/PictureAccentList"/>
    <dgm:cxn modelId="{E51A5AE0-2193-4A7C-B00B-FA6466B41987}" type="presParOf" srcId="{1C7D6F70-213D-4267-ADC0-B5051B2747F6}" destId="{5615711C-1E04-4544-97AF-75FE2A9C32B1}" srcOrd="2" destOrd="0" presId="urn:microsoft.com/office/officeart/2008/layout/PictureAccentList"/>
    <dgm:cxn modelId="{618B5477-5650-4199-80F8-99259748872B}" type="presParOf" srcId="{5615711C-1E04-4544-97AF-75FE2A9C32B1}" destId="{CC57909E-F362-4BEE-A216-C93CE07A39C2}" srcOrd="0" destOrd="0" presId="urn:microsoft.com/office/officeart/2008/layout/PictureAccentList"/>
    <dgm:cxn modelId="{1E891AC1-FF3D-439D-A097-887FD8DFA36E}" type="presParOf" srcId="{5615711C-1E04-4544-97AF-75FE2A9C32B1}" destId="{27802597-0EA0-45A6-B878-6E0FAD46E94D}" srcOrd="1" destOrd="0" presId="urn:microsoft.com/office/officeart/2008/layout/PictureAccent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88565C-970A-4BA1-8C2A-BC9C95495439}" type="doc">
      <dgm:prSet loTypeId="urn:microsoft.com/office/officeart/2008/layout/HexagonCluster" loCatId="picture" qsTypeId="urn:microsoft.com/office/officeart/2005/8/quickstyle/simple2" qsCatId="simple" csTypeId="urn:microsoft.com/office/officeart/2005/8/colors/accent0_1" csCatId="mainScheme" phldr="1"/>
      <dgm:spPr/>
      <dgm:t>
        <a:bodyPr/>
        <a:lstStyle/>
        <a:p>
          <a:endParaRPr lang="en-IN"/>
        </a:p>
      </dgm:t>
    </dgm:pt>
    <dgm:pt modelId="{CBC29838-C737-48B5-A08F-0CBFF9763AB4}">
      <dgm:prSet phldrT="[Text]" custT="1"/>
      <dgm:spPr>
        <a:ln w="28575">
          <a:solidFill>
            <a:schemeClr val="tx2">
              <a:lumMod val="75000"/>
            </a:schemeClr>
          </a:solidFill>
        </a:ln>
      </dgm:spPr>
      <dgm:t>
        <a:bodyPr/>
        <a:lstStyle/>
        <a:p>
          <a:pPr>
            <a:lnSpc>
              <a:spcPct val="100000"/>
            </a:lnSpc>
            <a:spcAft>
              <a:spcPts val="0"/>
            </a:spcAft>
            <a:buClrTx/>
            <a:buSzTx/>
            <a:buFontTx/>
            <a:buNone/>
          </a:pPr>
          <a:r>
            <a:rPr kumimoji="0" lang="en-US" sz="1800" b="1" i="0" u="none" strike="noStrike" cap="none" spc="0" normalizeH="0" baseline="0" noProof="0" dirty="0">
              <a:ln/>
              <a:effectLst/>
              <a:uLnTx/>
              <a:uFillTx/>
              <a:ea typeface="+mn-ea"/>
              <a:cs typeface="Times New Roman" panose="02020603050405020304" pitchFamily="18" charset="0"/>
            </a:rPr>
            <a:t>Entrepreneurship</a:t>
          </a:r>
        </a:p>
        <a:p>
          <a:pPr>
            <a:lnSpc>
              <a:spcPct val="100000"/>
            </a:lnSpc>
            <a:spcAft>
              <a:spcPts val="0"/>
            </a:spcAft>
            <a:buClrTx/>
            <a:buSzTx/>
            <a:buFontTx/>
            <a:buNone/>
          </a:pPr>
          <a:r>
            <a:rPr kumimoji="0" lang="en-IN" sz="1400" b="0" i="0" u="none" strike="noStrike" cap="none" spc="0" normalizeH="0" baseline="0" noProof="0" dirty="0">
              <a:ln/>
              <a:effectLst/>
              <a:uLnTx/>
              <a:uFillTx/>
              <a:ea typeface="+mn-ea"/>
              <a:cs typeface="Times New Roman" panose="02020603050405020304" pitchFamily="18" charset="0"/>
            </a:rPr>
            <a:t>(Entrepreneurship &amp; Skill Development Programme, Assistance to Training Institutions)</a:t>
          </a:r>
          <a:endParaRPr lang="en-IN" sz="1400" dirty="0"/>
        </a:p>
      </dgm:t>
    </dgm:pt>
    <dgm:pt modelId="{A2557C4A-D6B3-4277-A15E-851ED8E780B1}" type="parTrans" cxnId="{A97DF917-C85E-4CF7-86B9-AC295FDCB798}">
      <dgm:prSet/>
      <dgm:spPr/>
      <dgm:t>
        <a:bodyPr/>
        <a:lstStyle/>
        <a:p>
          <a:endParaRPr lang="en-IN"/>
        </a:p>
      </dgm:t>
    </dgm:pt>
    <dgm:pt modelId="{B960C6EE-91D5-404F-8AE8-107FC8AD1319}" type="sibTrans" cxnId="{A97DF917-C85E-4CF7-86B9-AC295FDCB798}">
      <dgm:prSet/>
      <dgm:spPr>
        <a:blipFill>
          <a:blip xmlns:r="http://schemas.openxmlformats.org/officeDocument/2006/relationships" r:embed="rId1"/>
          <a:srcRect/>
          <a:stretch>
            <a:fillRect l="-11000" r="-11000"/>
          </a:stretch>
        </a:blipFill>
      </dgm:spPr>
      <dgm:t>
        <a:bodyPr/>
        <a:lstStyle/>
        <a:p>
          <a:endParaRPr lang="en-IN"/>
        </a:p>
      </dgm:t>
    </dgm:pt>
    <dgm:pt modelId="{F52D78B0-3F00-43C7-B6B7-21EF45AD6D20}">
      <dgm:prSet phldrT="[Tex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US"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Whole of the Government Approach</a:t>
          </a:r>
          <a:endParaRPr kumimoji="0" lang="en-US" sz="14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(Raising &amp; Accelerating MSME Performance, </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PM Vishwakarma)</a:t>
          </a:r>
          <a:endParaRPr kumimoji="0" lang="en-IN" sz="1400" b="0"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B12AD659-0F92-4640-9105-021722A962B2}" type="parTrans" cxnId="{1FD2351B-738E-43B1-B504-82B3A968A54D}">
      <dgm:prSet/>
      <dgm:spPr/>
      <dgm:t>
        <a:bodyPr/>
        <a:lstStyle/>
        <a:p>
          <a:endParaRPr lang="en-IN"/>
        </a:p>
      </dgm:t>
    </dgm:pt>
    <dgm:pt modelId="{6B274F13-1A84-4187-9A13-3AD704A49B1A}" type="sibTrans" cxnId="{1FD2351B-738E-43B1-B504-82B3A968A54D}">
      <dgm:prSet/>
      <dgm:spPr>
        <a:blipFill>
          <a:blip xmlns:r="http://schemas.openxmlformats.org/officeDocument/2006/relationships" r:embed="rId2"/>
          <a:srcRect/>
          <a:stretch>
            <a:fillRect l="-22000" r="-22000"/>
          </a:stretch>
        </a:blipFill>
      </dgm:spPr>
      <dgm:t>
        <a:bodyPr/>
        <a:lstStyle/>
        <a:p>
          <a:endParaRPr lang="en-IN"/>
        </a:p>
      </dgm:t>
    </dgm:pt>
    <dgm:pt modelId="{4B922CB4-ED12-439F-989A-C0E2EFFEADF7}">
      <dgm:prSet phldrT="[Tex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US"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Finance</a:t>
          </a:r>
          <a:endParaRPr kumimoji="0" lang="en-IN"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(Credit Guarantee Scheme, </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Self Reliant India Fund)</a:t>
          </a:r>
          <a:endParaRPr kumimoji="0" lang="en-IN" sz="1400" b="0"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962A864F-A5B2-450F-A897-BBE6D5A94524}" type="parTrans" cxnId="{8DC95FFC-879D-48E0-83FA-6531DAA90050}">
      <dgm:prSet/>
      <dgm:spPr/>
      <dgm:t>
        <a:bodyPr/>
        <a:lstStyle/>
        <a:p>
          <a:endParaRPr lang="en-IN"/>
        </a:p>
      </dgm:t>
    </dgm:pt>
    <dgm:pt modelId="{CE6839DB-2232-4726-8D55-B0BB8378E520}" type="sibTrans" cxnId="{8DC95FFC-879D-48E0-83FA-6531DAA90050}">
      <dgm:prSet/>
      <dgm:spPr>
        <a:blipFill>
          <a:blip xmlns:r="http://schemas.openxmlformats.org/officeDocument/2006/relationships" r:embed="rId3"/>
          <a:srcRect/>
          <a:stretch>
            <a:fillRect l="-14000" r="-14000"/>
          </a:stretch>
        </a:blipFill>
      </dgm:spPr>
      <dgm:t>
        <a:bodyPr/>
        <a:lstStyle/>
        <a:p>
          <a:endParaRPr lang="en-IN"/>
        </a:p>
      </dgm:t>
    </dgm:pt>
    <dgm:pt modelId="{9D0BF5B0-A899-401D-A9AB-A37261DD36A4}">
      <dgm:prSe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US"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Technology</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(Schemes for Technology Centres and Extension Centres)</a:t>
          </a:r>
          <a:endParaRPr kumimoji="0" lang="en-IN" sz="1400" b="0"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31567928-D554-4810-9159-D557B8D33D65}" type="parTrans" cxnId="{4A7CB259-4DAC-4231-9BC0-E7473B888E93}">
      <dgm:prSet/>
      <dgm:spPr/>
      <dgm:t>
        <a:bodyPr/>
        <a:lstStyle/>
        <a:p>
          <a:endParaRPr lang="en-IN"/>
        </a:p>
      </dgm:t>
    </dgm:pt>
    <dgm:pt modelId="{64D9B26F-F52A-4AFA-9972-2C438820944E}" type="sibTrans" cxnId="{4A7CB259-4DAC-4231-9BC0-E7473B888E93}">
      <dgm:prSet/>
      <dgm:spPr>
        <a:blipFill>
          <a:blip xmlns:r="http://schemas.openxmlformats.org/officeDocument/2006/relationships" r:embed="rId4"/>
          <a:srcRect/>
          <a:stretch>
            <a:fillRect l="-26000" r="-26000"/>
          </a:stretch>
        </a:blipFill>
      </dgm:spPr>
      <dgm:t>
        <a:bodyPr/>
        <a:lstStyle/>
        <a:p>
          <a:endParaRPr lang="en-IN"/>
        </a:p>
      </dgm:t>
    </dgm:pt>
    <dgm:pt modelId="{F9CEF5C1-DCF5-4676-953E-287F966A575A}">
      <dgm:prSe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endParaRPr kumimoji="0" lang="en-IN" sz="1800" b="1"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386BF7AA-FDFB-4206-9AF2-7A5D7C05A84B}" type="parTrans" cxnId="{919ABD0B-4F67-41EF-98DF-3BFDB2032618}">
      <dgm:prSet/>
      <dgm:spPr/>
      <dgm:t>
        <a:bodyPr/>
        <a:lstStyle/>
        <a:p>
          <a:endParaRPr lang="en-IN"/>
        </a:p>
      </dgm:t>
    </dgm:pt>
    <dgm:pt modelId="{186DDF28-0B6D-4EEF-961A-8CC4E917AB63}" type="sibTrans" cxnId="{919ABD0B-4F67-41EF-98DF-3BFDB2032618}">
      <dgm:prSet/>
      <dgm:spPr/>
      <dgm:t>
        <a:bodyPr/>
        <a:lstStyle/>
        <a:p>
          <a:endParaRPr lang="en-IN"/>
        </a:p>
      </dgm:t>
    </dgm:pt>
    <dgm:pt modelId="{A1C3D331-8AD4-443E-A661-5C9FADB4148B}">
      <dgm:prSe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IN" sz="1800" b="1"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Marketing</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(Procurement &amp; Marketing Support Scheme</a:t>
          </a:r>
          <a:r>
            <a:rPr kumimoji="0" lang="en-IN"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 </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International Cooperation, </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National SC/ST Hub)</a:t>
          </a:r>
          <a:endParaRPr kumimoji="0" lang="en-IN" sz="1400" b="0"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23F04DE3-43DF-49A1-9B5D-E833D783C812}" type="parTrans" cxnId="{D8A0E1EC-3A6F-4467-AE28-8EFDDB2EF936}">
      <dgm:prSet/>
      <dgm:spPr/>
      <dgm:t>
        <a:bodyPr/>
        <a:lstStyle/>
        <a:p>
          <a:endParaRPr lang="en-IN"/>
        </a:p>
      </dgm:t>
    </dgm:pt>
    <dgm:pt modelId="{FAD99D9C-84D7-4ADB-8E74-830ABE152A85}" type="sibTrans" cxnId="{D8A0E1EC-3A6F-4467-AE28-8EFDDB2EF936}">
      <dgm:prSet/>
      <dgm:spPr>
        <a:blipFill>
          <a:blip xmlns:r="http://schemas.openxmlformats.org/officeDocument/2006/relationships" r:embed="rId5"/>
          <a:srcRect/>
          <a:stretch>
            <a:fillRect l="-14000" r="-14000"/>
          </a:stretch>
        </a:blipFill>
      </dgm:spPr>
      <dgm:t>
        <a:bodyPr/>
        <a:lstStyle/>
        <a:p>
          <a:endParaRPr lang="en-IN"/>
        </a:p>
      </dgm:t>
    </dgm:pt>
    <dgm:pt modelId="{41DBD977-A61F-4EF8-8649-C71AA4CD02C5}">
      <dgm:prSe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IN" sz="1800" b="1"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Employment Generation</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(PM Employment Generation Programme, Khadi Gram Vikas Yojana)</a:t>
          </a:r>
          <a:endParaRPr kumimoji="0" lang="en-IN" sz="1400" b="0"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endParaRPr>
        </a:p>
      </dgm:t>
    </dgm:pt>
    <dgm:pt modelId="{5E9DA150-4196-4EEC-AF42-C811EC108535}" type="parTrans" cxnId="{742867B2-4AA4-41E6-BD98-1430BE94D4D9}">
      <dgm:prSet/>
      <dgm:spPr/>
      <dgm:t>
        <a:bodyPr/>
        <a:lstStyle/>
        <a:p>
          <a:endParaRPr lang="en-IN"/>
        </a:p>
      </dgm:t>
    </dgm:pt>
    <dgm:pt modelId="{EF493833-11A4-4E7A-BBE1-8A5B56D89934}" type="sibTrans" cxnId="{742867B2-4AA4-41E6-BD98-1430BE94D4D9}">
      <dgm:prSet/>
      <dgm:spPr>
        <a:blipFill>
          <a:blip xmlns:r="http://schemas.openxmlformats.org/officeDocument/2006/relationships" r:embed="rId6"/>
          <a:srcRect/>
          <a:stretch>
            <a:fillRect l="-14000" r="-14000"/>
          </a:stretch>
        </a:blipFill>
      </dgm:spPr>
      <dgm:t>
        <a:bodyPr/>
        <a:lstStyle/>
        <a:p>
          <a:endParaRPr lang="en-IN"/>
        </a:p>
      </dgm:t>
      <dgm:extLst>
        <a:ext uri="{E40237B7-FDA0-4F09-8148-C483321AD2D9}">
          <dgm14:cNvPr xmlns:dgm14="http://schemas.microsoft.com/office/drawing/2010/diagram" id="0" name="" descr="Person working late at the office"/>
        </a:ext>
      </dgm:extLst>
    </dgm:pt>
    <dgm:pt modelId="{D6DB3F08-CBA3-465D-A871-302AA59C72C2}">
      <dgm:prSet custT="1"/>
      <dgm:spPr>
        <a:solidFill>
          <a:prstClr val="white">
            <a:hueOff val="0"/>
            <a:satOff val="0"/>
            <a:lumOff val="0"/>
            <a:alphaOff val="0"/>
          </a:prstClr>
        </a:solidFill>
        <a:ln w="28575" cap="flat" cmpd="sng" algn="ctr">
          <a:solidFill>
            <a:srgbClr val="44546A">
              <a:lumMod val="75000"/>
            </a:srgbClr>
          </a:solidFill>
          <a:prstDash val="solid"/>
          <a:miter lim="800000"/>
        </a:ln>
        <a:effectLst/>
      </dgm:spPr>
      <dgm:t>
        <a:bodyPr spcFirstLastPara="0" vert="horz" wrap="square" lIns="0" tIns="22860" rIns="0" bIns="22860" numCol="1" spcCol="1270" anchor="ctr" anchorCtr="0"/>
        <a:lstStyle/>
        <a:p>
          <a:pPr marL="0" lvl="0" algn="ctr" defTabSz="800100">
            <a:lnSpc>
              <a:spcPct val="100000"/>
            </a:lnSpc>
            <a:spcBef>
              <a:spcPct val="0"/>
            </a:spcBef>
            <a:spcAft>
              <a:spcPts val="0"/>
            </a:spcAft>
            <a:buClrTx/>
            <a:buSzTx/>
            <a:buFontTx/>
            <a:buNone/>
          </a:pPr>
          <a:r>
            <a:rPr kumimoji="0" lang="en-IN" sz="1800" b="1"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Infrastructure</a:t>
          </a:r>
        </a:p>
        <a:p>
          <a:pPr marL="0" lvl="0" algn="ctr" defTabSz="800100">
            <a:lnSpc>
              <a:spcPct val="100000"/>
            </a:lnSpc>
            <a:spcBef>
              <a:spcPct val="0"/>
            </a:spcBef>
            <a:spcAft>
              <a:spcPts val="0"/>
            </a:spcAft>
            <a:buClrTx/>
            <a:buSzTx/>
            <a:buFontTx/>
            <a:buNone/>
          </a:pPr>
          <a:r>
            <a:rPr kumimoji="0" lang="en-IN" sz="1400" b="0"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(Cluster Development Programme, Scheme for   North East)</a:t>
          </a:r>
          <a:r>
            <a:rPr kumimoji="0" lang="en-IN" sz="1800" b="1" i="0" u="none" strike="noStrike" kern="1200" cap="none" spc="0" normalizeH="0" baseline="0" noProof="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 </a:t>
          </a:r>
          <a:r>
            <a:rPr kumimoji="0" lang="en-IN" sz="1800" b="1" i="0" u="none" strike="noStrike" kern="1200" cap="none" spc="0" normalizeH="0" baseline="0" dirty="0">
              <a:ln/>
              <a:solidFill>
                <a:prstClr val="black">
                  <a:hueOff val="0"/>
                  <a:satOff val="0"/>
                  <a:lumOff val="0"/>
                  <a:alphaOff val="0"/>
                </a:prstClr>
              </a:solidFill>
              <a:effectLst/>
              <a:uLnTx/>
              <a:uFillTx/>
              <a:latin typeface="Calibri" panose="020F0502020204030204"/>
              <a:ea typeface="+mn-ea"/>
              <a:cs typeface="Times New Roman" panose="02020603050405020304" pitchFamily="18" charset="0"/>
            </a:rPr>
            <a:t> </a:t>
          </a:r>
        </a:p>
      </dgm:t>
    </dgm:pt>
    <dgm:pt modelId="{E42AE60E-D983-4E45-8A5D-816CB57C42E2}" type="parTrans" cxnId="{306DE47A-DDEA-4FD3-9795-F9A9387AF6AB}">
      <dgm:prSet/>
      <dgm:spPr/>
      <dgm:t>
        <a:bodyPr/>
        <a:lstStyle/>
        <a:p>
          <a:endParaRPr lang="en-IN"/>
        </a:p>
      </dgm:t>
    </dgm:pt>
    <dgm:pt modelId="{37D19C67-69DB-4383-84E4-30822172CCB1}" type="sibTrans" cxnId="{306DE47A-DDEA-4FD3-9795-F9A9387AF6AB}">
      <dgm:prSet/>
      <dgm:spPr>
        <a:blipFill>
          <a:blip xmlns:r="http://schemas.openxmlformats.org/officeDocument/2006/relationships" r:embed="rId7"/>
          <a:srcRect/>
          <a:stretch>
            <a:fillRect l="-4000" r="-4000"/>
          </a:stretch>
        </a:blipFill>
      </dgm:spPr>
      <dgm:t>
        <a:bodyPr/>
        <a:lstStyle/>
        <a:p>
          <a:endParaRPr lang="en-IN"/>
        </a:p>
      </dgm:t>
    </dgm:pt>
    <dgm:pt modelId="{DBA59F57-A996-4D3B-A5B8-C246B88C2817}" type="pres">
      <dgm:prSet presAssocID="{9188565C-970A-4BA1-8C2A-BC9C95495439}" presName="Name0" presStyleCnt="0">
        <dgm:presLayoutVars>
          <dgm:chMax val="21"/>
          <dgm:chPref val="21"/>
        </dgm:presLayoutVars>
      </dgm:prSet>
      <dgm:spPr/>
      <dgm:t>
        <a:bodyPr/>
        <a:lstStyle/>
        <a:p>
          <a:endParaRPr lang="en-IN"/>
        </a:p>
      </dgm:t>
    </dgm:pt>
    <dgm:pt modelId="{ED2EE3E8-0B34-4824-A35D-BCE091B412D1}" type="pres">
      <dgm:prSet presAssocID="{41DBD977-A61F-4EF8-8649-C71AA4CD02C5}" presName="text1" presStyleCnt="0"/>
      <dgm:spPr/>
    </dgm:pt>
    <dgm:pt modelId="{751E41F4-DDA3-4CF6-A2E7-DD176F721767}" type="pres">
      <dgm:prSet presAssocID="{41DBD977-A61F-4EF8-8649-C71AA4CD02C5}" presName="textRepeatNode" presStyleLbl="alignNode1" presStyleIdx="0" presStyleCnt="7" custScaleX="124972" custScaleY="110000" custLinFactNeighborX="-14482" custLinFactNeighborY="-649">
        <dgm:presLayoutVars>
          <dgm:chMax val="0"/>
          <dgm:chPref val="0"/>
          <dgm:bulletEnabled val="1"/>
        </dgm:presLayoutVars>
      </dgm:prSet>
      <dgm:spPr>
        <a:xfrm>
          <a:off x="1470457" y="2875460"/>
          <a:ext cx="2518151" cy="1903226"/>
        </a:xfrm>
        <a:prstGeom prst="hexagon">
          <a:avLst>
            <a:gd name="adj" fmla="val 25000"/>
            <a:gd name="vf" fmla="val 115470"/>
          </a:avLst>
        </a:prstGeom>
      </dgm:spPr>
      <dgm:t>
        <a:bodyPr/>
        <a:lstStyle/>
        <a:p>
          <a:endParaRPr lang="en-IN"/>
        </a:p>
      </dgm:t>
    </dgm:pt>
    <dgm:pt modelId="{1C7805B9-1498-4394-BA9A-9BB7A5F6C0C3}" type="pres">
      <dgm:prSet presAssocID="{41DBD977-A61F-4EF8-8649-C71AA4CD02C5}" presName="textaccent1" presStyleCnt="0"/>
      <dgm:spPr/>
    </dgm:pt>
    <dgm:pt modelId="{6DB142AC-623D-45A3-B719-2A16BC162223}" type="pres">
      <dgm:prSet presAssocID="{41DBD977-A61F-4EF8-8649-C71AA4CD02C5}" presName="accentRepeatNode" presStyleLbl="solidAlignAcc1" presStyleIdx="0" presStyleCnt="14" custLinFactX="300000" custLinFactY="-262448" custLinFactNeighborX="377530" custLinFactNeighborY="-300000"/>
      <dgm:spPr/>
    </dgm:pt>
    <dgm:pt modelId="{4C047CB5-1D8F-4BF8-820F-D050E6E106E2}" type="pres">
      <dgm:prSet presAssocID="{EF493833-11A4-4E7A-BBE1-8A5B56D89934}" presName="image1" presStyleCnt="0"/>
      <dgm:spPr/>
    </dgm:pt>
    <dgm:pt modelId="{B0749016-CD8D-42BC-BA5F-EFA434DCBAE1}" type="pres">
      <dgm:prSet presAssocID="{EF493833-11A4-4E7A-BBE1-8A5B56D89934}" presName="imageRepeatNode" presStyleLbl="alignAcc1" presStyleIdx="0" presStyleCnt="7" custScaleX="75132" custScaleY="75132" custLinFactX="152814" custLinFactY="-17175" custLinFactNeighborX="200000" custLinFactNeighborY="-100000"/>
      <dgm:spPr/>
      <dgm:t>
        <a:bodyPr/>
        <a:lstStyle/>
        <a:p>
          <a:endParaRPr lang="en-IN"/>
        </a:p>
      </dgm:t>
    </dgm:pt>
    <dgm:pt modelId="{7C98CE0E-E98D-41CC-AAC5-6A73D58CE9B2}" type="pres">
      <dgm:prSet presAssocID="{EF493833-11A4-4E7A-BBE1-8A5B56D89934}" presName="imageaccent1" presStyleCnt="0"/>
      <dgm:spPr/>
    </dgm:pt>
    <dgm:pt modelId="{4B729693-4D70-4BC5-87B1-6166CD378872}" type="pres">
      <dgm:prSet presAssocID="{EF493833-11A4-4E7A-BBE1-8A5B56D89934}" presName="accentRepeatNode" presStyleLbl="solidAlignAcc1" presStyleIdx="1" presStyleCnt="14" custLinFactX="1900000" custLinFactY="-800000" custLinFactNeighborX="1954144" custLinFactNeighborY="-851088"/>
      <dgm:spPr/>
    </dgm:pt>
    <dgm:pt modelId="{1B201108-246C-4459-A73E-D36BE5D4142A}" type="pres">
      <dgm:prSet presAssocID="{D6DB3F08-CBA3-465D-A871-302AA59C72C2}" presName="text2" presStyleCnt="0"/>
      <dgm:spPr/>
    </dgm:pt>
    <dgm:pt modelId="{283AD37B-19E6-4041-9C4F-3222BE951B5D}" type="pres">
      <dgm:prSet presAssocID="{D6DB3F08-CBA3-465D-A871-302AA59C72C2}" presName="textRepeatNode" presStyleLbl="alignNode1" presStyleIdx="1" presStyleCnt="7" custScaleX="124972" custScaleY="110000" custLinFactX="2394" custLinFactNeighborX="100000" custLinFactNeighborY="57167">
        <dgm:presLayoutVars>
          <dgm:chMax val="0"/>
          <dgm:chPref val="0"/>
          <dgm:bulletEnabled val="1"/>
        </dgm:presLayoutVars>
      </dgm:prSet>
      <dgm:spPr>
        <a:xfrm>
          <a:off x="5559463" y="2913846"/>
          <a:ext cx="2518151" cy="1903226"/>
        </a:xfrm>
        <a:prstGeom prst="hexagon">
          <a:avLst>
            <a:gd name="adj" fmla="val 25000"/>
            <a:gd name="vf" fmla="val 115470"/>
          </a:avLst>
        </a:prstGeom>
      </dgm:spPr>
      <dgm:t>
        <a:bodyPr/>
        <a:lstStyle/>
        <a:p>
          <a:endParaRPr lang="en-IN"/>
        </a:p>
      </dgm:t>
    </dgm:pt>
    <dgm:pt modelId="{3FA634D3-D840-43FD-B1AE-526B7573A0F6}" type="pres">
      <dgm:prSet presAssocID="{D6DB3F08-CBA3-465D-A871-302AA59C72C2}" presName="textaccent2" presStyleCnt="0"/>
      <dgm:spPr/>
    </dgm:pt>
    <dgm:pt modelId="{7ECE6E22-BE23-4ADE-9EE7-9A9900A9DC81}" type="pres">
      <dgm:prSet presAssocID="{D6DB3F08-CBA3-465D-A871-302AA59C72C2}" presName="accentRepeatNode" presStyleLbl="solidAlignAcc1" presStyleIdx="2" presStyleCnt="14"/>
      <dgm:spPr/>
    </dgm:pt>
    <dgm:pt modelId="{31C91754-6EE6-4EAA-B8D5-F3B60989716A}" type="pres">
      <dgm:prSet presAssocID="{37D19C67-69DB-4383-84E4-30822172CCB1}" presName="image2" presStyleCnt="0"/>
      <dgm:spPr/>
    </dgm:pt>
    <dgm:pt modelId="{E39FDC34-AE56-45B3-8C92-0C6DCE756ECD}" type="pres">
      <dgm:prSet presAssocID="{37D19C67-69DB-4383-84E4-30822172CCB1}" presName="imageRepeatNode" presStyleLbl="alignAcc1" presStyleIdx="1" presStyleCnt="7" custScaleX="75132" custScaleY="75132" custLinFactX="53217" custLinFactNeighborX="100000" custLinFactNeighborY="14263"/>
      <dgm:spPr/>
      <dgm:t>
        <a:bodyPr/>
        <a:lstStyle/>
        <a:p>
          <a:endParaRPr lang="en-IN"/>
        </a:p>
      </dgm:t>
    </dgm:pt>
    <dgm:pt modelId="{E4304D6E-8EAF-43CD-866E-176FFBEA6352}" type="pres">
      <dgm:prSet presAssocID="{37D19C67-69DB-4383-84E4-30822172CCB1}" presName="imageaccent2" presStyleCnt="0"/>
      <dgm:spPr/>
    </dgm:pt>
    <dgm:pt modelId="{C0C1E4BB-890A-457D-AE54-B0D8278C5CB0}" type="pres">
      <dgm:prSet presAssocID="{37D19C67-69DB-4383-84E4-30822172CCB1}" presName="accentRepeatNode" presStyleLbl="solidAlignAcc1" presStyleIdx="3" presStyleCnt="14" custLinFactX="900000" custLinFactY="-867933" custLinFactNeighborX="998818" custLinFactNeighborY="-900000"/>
      <dgm:spPr/>
    </dgm:pt>
    <dgm:pt modelId="{C5AE6EF5-8028-4FF1-A3FD-C4C393CBF81D}" type="pres">
      <dgm:prSet presAssocID="{4B922CB4-ED12-439F-989A-C0E2EFFEADF7}" presName="text3" presStyleCnt="0"/>
      <dgm:spPr/>
    </dgm:pt>
    <dgm:pt modelId="{DED397F2-A21E-4B8B-9613-9D0379AEC2D7}" type="pres">
      <dgm:prSet presAssocID="{4B922CB4-ED12-439F-989A-C0E2EFFEADF7}" presName="textRepeatNode" presStyleLbl="alignNode1" presStyleIdx="2" presStyleCnt="7" custScaleX="124972" custScaleY="106358" custLinFactNeighborX="-14439" custLinFactNeighborY="1133">
        <dgm:presLayoutVars>
          <dgm:chMax val="0"/>
          <dgm:chPref val="0"/>
          <dgm:bulletEnabled val="1"/>
        </dgm:presLayoutVars>
      </dgm:prSet>
      <dgm:spPr>
        <a:xfrm>
          <a:off x="1471323" y="993479"/>
          <a:ext cx="2518151" cy="1903226"/>
        </a:xfrm>
        <a:prstGeom prst="hexagon">
          <a:avLst>
            <a:gd name="adj" fmla="val 25000"/>
            <a:gd name="vf" fmla="val 115470"/>
          </a:avLst>
        </a:prstGeom>
      </dgm:spPr>
      <dgm:t>
        <a:bodyPr/>
        <a:lstStyle/>
        <a:p>
          <a:endParaRPr lang="en-IN"/>
        </a:p>
      </dgm:t>
    </dgm:pt>
    <dgm:pt modelId="{4A797DDF-940A-426F-B3B0-FE132A20F738}" type="pres">
      <dgm:prSet presAssocID="{4B922CB4-ED12-439F-989A-C0E2EFFEADF7}" presName="textaccent3" presStyleCnt="0"/>
      <dgm:spPr/>
    </dgm:pt>
    <dgm:pt modelId="{4FFECB7B-8C90-43E0-8A5D-951DBC4C0AD1}" type="pres">
      <dgm:prSet presAssocID="{4B922CB4-ED12-439F-989A-C0E2EFFEADF7}" presName="accentRepeatNode" presStyleLbl="solidAlignAcc1" presStyleIdx="4" presStyleCnt="14" custLinFactX="-92331" custLinFactY="-100000" custLinFactNeighborX="-100000" custLinFactNeighborY="-168424"/>
      <dgm:spPr/>
    </dgm:pt>
    <dgm:pt modelId="{92F722CE-F98B-4BF3-8056-7D83399414BE}" type="pres">
      <dgm:prSet presAssocID="{CE6839DB-2232-4726-8D55-B0BB8378E520}" presName="image3" presStyleCnt="0"/>
      <dgm:spPr/>
    </dgm:pt>
    <dgm:pt modelId="{D5A06671-6AD1-4F7E-AC45-08F207935017}" type="pres">
      <dgm:prSet presAssocID="{CE6839DB-2232-4726-8D55-B0BB8378E520}" presName="imageRepeatNode" presStyleLbl="alignAcc1" presStyleIdx="2" presStyleCnt="7" custScaleX="75132" custScaleY="75132" custLinFactX="-100000" custLinFactY="78213" custLinFactNeighborX="-101235" custLinFactNeighborY="100000"/>
      <dgm:spPr/>
      <dgm:t>
        <a:bodyPr/>
        <a:lstStyle/>
        <a:p>
          <a:endParaRPr lang="en-IN"/>
        </a:p>
      </dgm:t>
    </dgm:pt>
    <dgm:pt modelId="{53DC784C-8F6E-4093-A365-5FB8B43E1F04}" type="pres">
      <dgm:prSet presAssocID="{CE6839DB-2232-4726-8D55-B0BB8378E520}" presName="imageaccent3" presStyleCnt="0"/>
      <dgm:spPr/>
    </dgm:pt>
    <dgm:pt modelId="{B836301C-B49A-45E3-AA3D-A41E71AC12DC}" type="pres">
      <dgm:prSet presAssocID="{CE6839DB-2232-4726-8D55-B0BB8378E520}" presName="accentRepeatNode" presStyleLbl="solidAlignAcc1" presStyleIdx="5" presStyleCnt="14"/>
      <dgm:spPr/>
    </dgm:pt>
    <dgm:pt modelId="{C740826E-617B-40C4-A61E-774DB77F6E6A}" type="pres">
      <dgm:prSet presAssocID="{CBC29838-C737-48B5-A08F-0CBFF9763AB4}" presName="text4" presStyleCnt="0"/>
      <dgm:spPr/>
    </dgm:pt>
    <dgm:pt modelId="{F6EA1C02-5856-4472-BDE3-9F87155E7B30}" type="pres">
      <dgm:prSet presAssocID="{CBC29838-C737-48B5-A08F-0CBFF9763AB4}" presName="textRepeatNode" presStyleLbl="alignNode1" presStyleIdx="3" presStyleCnt="7" custScaleX="125064" custScaleY="108195" custLinFactNeighborX="-84492" custLinFactNeighborY="-50647">
        <dgm:presLayoutVars>
          <dgm:chMax val="0"/>
          <dgm:chPref val="0"/>
          <dgm:bulletEnabled val="1"/>
        </dgm:presLayoutVars>
      </dgm:prSet>
      <dgm:spPr/>
      <dgm:t>
        <a:bodyPr/>
        <a:lstStyle/>
        <a:p>
          <a:endParaRPr lang="en-IN"/>
        </a:p>
      </dgm:t>
    </dgm:pt>
    <dgm:pt modelId="{498763FD-277B-43E3-ABCF-0934E6F8D01E}" type="pres">
      <dgm:prSet presAssocID="{CBC29838-C737-48B5-A08F-0CBFF9763AB4}" presName="textaccent4" presStyleCnt="0"/>
      <dgm:spPr/>
    </dgm:pt>
    <dgm:pt modelId="{174AAFFC-25A8-439F-BBAA-95CBD76CD020}" type="pres">
      <dgm:prSet presAssocID="{CBC29838-C737-48B5-A08F-0CBFF9763AB4}" presName="accentRepeatNode" presStyleLbl="solidAlignAcc1" presStyleIdx="6" presStyleCnt="14"/>
      <dgm:spPr/>
    </dgm:pt>
    <dgm:pt modelId="{A4663013-615D-4C36-94A9-97EFC4ADC663}" type="pres">
      <dgm:prSet presAssocID="{B960C6EE-91D5-404F-8AE8-107FC8AD1319}" presName="image4" presStyleCnt="0"/>
      <dgm:spPr/>
    </dgm:pt>
    <dgm:pt modelId="{BDAE78B9-3635-4BE8-9658-34EDBA5A7359}" type="pres">
      <dgm:prSet presAssocID="{B960C6EE-91D5-404F-8AE8-107FC8AD1319}" presName="imageRepeatNode" presStyleLbl="alignAcc1" presStyleIdx="3" presStyleCnt="7" custScaleX="75132" custScaleY="75132" custLinFactX="-173802" custLinFactNeighborX="-200000" custLinFactNeighborY="-99617"/>
      <dgm:spPr/>
      <dgm:t>
        <a:bodyPr/>
        <a:lstStyle/>
        <a:p>
          <a:endParaRPr lang="en-IN"/>
        </a:p>
      </dgm:t>
    </dgm:pt>
    <dgm:pt modelId="{0E2B3ACD-D6D3-4926-8D22-786F4555AC30}" type="pres">
      <dgm:prSet presAssocID="{B960C6EE-91D5-404F-8AE8-107FC8AD1319}" presName="imageaccent4" presStyleCnt="0"/>
      <dgm:spPr/>
    </dgm:pt>
    <dgm:pt modelId="{B40D53E4-2481-4135-84FD-B48A78F74512}" type="pres">
      <dgm:prSet presAssocID="{B960C6EE-91D5-404F-8AE8-107FC8AD1319}" presName="accentRepeatNode" presStyleLbl="solidAlignAcc1" presStyleIdx="7" presStyleCnt="14"/>
      <dgm:spPr/>
    </dgm:pt>
    <dgm:pt modelId="{17208AA4-36CE-4BD3-AB3E-985A95B1F611}" type="pres">
      <dgm:prSet presAssocID="{9D0BF5B0-A899-401D-A9AB-A37261DD36A4}" presName="text5" presStyleCnt="0"/>
      <dgm:spPr/>
    </dgm:pt>
    <dgm:pt modelId="{A144C286-6710-45F6-AEE7-14E33A3BEF16}" type="pres">
      <dgm:prSet presAssocID="{9D0BF5B0-A899-401D-A9AB-A37261DD36A4}" presName="textRepeatNode" presStyleLbl="alignNode1" presStyleIdx="4" presStyleCnt="7" custScaleX="125064" custScaleY="108195" custLinFactNeighborX="-68933" custLinFactNeighborY="56697">
        <dgm:presLayoutVars>
          <dgm:chMax val="0"/>
          <dgm:chPref val="0"/>
          <dgm:bulletEnabled val="1"/>
        </dgm:presLayoutVars>
      </dgm:prSet>
      <dgm:spPr>
        <a:xfrm>
          <a:off x="5633066" y="1168869"/>
          <a:ext cx="2357779" cy="1730205"/>
        </a:xfrm>
        <a:prstGeom prst="hexagon">
          <a:avLst>
            <a:gd name="adj" fmla="val 25000"/>
            <a:gd name="vf" fmla="val 115470"/>
          </a:avLst>
        </a:prstGeom>
      </dgm:spPr>
      <dgm:t>
        <a:bodyPr/>
        <a:lstStyle/>
        <a:p>
          <a:endParaRPr lang="en-IN"/>
        </a:p>
      </dgm:t>
    </dgm:pt>
    <dgm:pt modelId="{D8DF6B05-E288-4E6C-A51D-886C2A5BF8BB}" type="pres">
      <dgm:prSet presAssocID="{9D0BF5B0-A899-401D-A9AB-A37261DD36A4}" presName="textaccent5" presStyleCnt="0"/>
      <dgm:spPr/>
    </dgm:pt>
    <dgm:pt modelId="{997F22C7-44F5-4F87-8597-9B18335D66ED}" type="pres">
      <dgm:prSet presAssocID="{9D0BF5B0-A899-401D-A9AB-A37261DD36A4}" presName="accentRepeatNode" presStyleLbl="solidAlignAcc1" presStyleIdx="8" presStyleCnt="14" custLinFactX="286722" custLinFactY="-166523" custLinFactNeighborX="300000" custLinFactNeighborY="-200000"/>
      <dgm:spPr/>
    </dgm:pt>
    <dgm:pt modelId="{CB9B0BEF-B507-4004-9F8C-9B311DA5D5CE}" type="pres">
      <dgm:prSet presAssocID="{64D9B26F-F52A-4AFA-9972-2C438820944E}" presName="image5" presStyleCnt="0"/>
      <dgm:spPr/>
    </dgm:pt>
    <dgm:pt modelId="{4173D461-854B-42BF-9CB4-023E0A21CF4F}" type="pres">
      <dgm:prSet presAssocID="{64D9B26F-F52A-4AFA-9972-2C438820944E}" presName="imageRepeatNode" presStyleLbl="alignAcc1" presStyleIdx="4" presStyleCnt="7" custScaleX="75132" custScaleY="75132" custLinFactNeighborX="-17495" custLinFactNeighborY="-22448"/>
      <dgm:spPr/>
      <dgm:t>
        <a:bodyPr/>
        <a:lstStyle/>
        <a:p>
          <a:endParaRPr lang="en-IN"/>
        </a:p>
      </dgm:t>
    </dgm:pt>
    <dgm:pt modelId="{E1CC5053-9E6A-4CA4-9754-03AA07C08E0B}" type="pres">
      <dgm:prSet presAssocID="{64D9B26F-F52A-4AFA-9972-2C438820944E}" presName="imageaccent5" presStyleCnt="0"/>
      <dgm:spPr/>
    </dgm:pt>
    <dgm:pt modelId="{43DDF135-FD88-4DD8-85D8-A74485338CDE}" type="pres">
      <dgm:prSet presAssocID="{64D9B26F-F52A-4AFA-9972-2C438820944E}" presName="accentRepeatNode" presStyleLbl="solidAlignAcc1" presStyleIdx="9" presStyleCnt="14" custLinFactX="42045" custLinFactY="-200000" custLinFactNeighborX="100000" custLinFactNeighborY="-265609"/>
      <dgm:spPr/>
    </dgm:pt>
    <dgm:pt modelId="{3C0672F7-3FA2-41C8-B823-674778FFBFBA}" type="pres">
      <dgm:prSet presAssocID="{F52D78B0-3F00-43C7-B6B7-21EF45AD6D20}" presName="text6" presStyleCnt="0"/>
      <dgm:spPr/>
    </dgm:pt>
    <dgm:pt modelId="{3375FDC2-4207-4CB6-AF69-91DF87C3A716}" type="pres">
      <dgm:prSet presAssocID="{F52D78B0-3F00-43C7-B6B7-21EF45AD6D20}" presName="textRepeatNode" presStyleLbl="alignNode1" presStyleIdx="5" presStyleCnt="7" custScaleX="124856" custScaleY="110000" custLinFactX="-100000" custLinFactNeighborX="-156687" custLinFactNeighborY="-55579">
        <dgm:presLayoutVars>
          <dgm:chMax val="0"/>
          <dgm:chPref val="0"/>
          <dgm:bulletEnabled val="1"/>
        </dgm:presLayoutVars>
      </dgm:prSet>
      <dgm:spPr>
        <a:xfrm>
          <a:off x="3526143" y="1943319"/>
          <a:ext cx="2515813" cy="1903226"/>
        </a:xfrm>
        <a:prstGeom prst="hexagon">
          <a:avLst>
            <a:gd name="adj" fmla="val 25000"/>
            <a:gd name="vf" fmla="val 115470"/>
          </a:avLst>
        </a:prstGeom>
      </dgm:spPr>
      <dgm:t>
        <a:bodyPr/>
        <a:lstStyle/>
        <a:p>
          <a:endParaRPr lang="en-IN"/>
        </a:p>
      </dgm:t>
    </dgm:pt>
    <dgm:pt modelId="{6E5448E4-E56C-48EA-9148-5863009A5ABE}" type="pres">
      <dgm:prSet presAssocID="{F52D78B0-3F00-43C7-B6B7-21EF45AD6D20}" presName="textaccent6" presStyleCnt="0"/>
      <dgm:spPr/>
    </dgm:pt>
    <dgm:pt modelId="{B8832D0B-8021-4280-8A77-2B6B139AB4D6}" type="pres">
      <dgm:prSet presAssocID="{F52D78B0-3F00-43C7-B6B7-21EF45AD6D20}" presName="accentRepeatNode" presStyleLbl="solidAlignAcc1" presStyleIdx="10" presStyleCnt="14" custLinFactX="297347" custLinFactY="-939363" custLinFactNeighborX="300000" custLinFactNeighborY="-1000000"/>
      <dgm:spPr/>
    </dgm:pt>
    <dgm:pt modelId="{C58FD437-D737-428A-9C5C-8008BAF3360B}" type="pres">
      <dgm:prSet presAssocID="{6B274F13-1A84-4187-9A13-3AD704A49B1A}" presName="image6" presStyleCnt="0"/>
      <dgm:spPr/>
    </dgm:pt>
    <dgm:pt modelId="{344D19E0-DF69-4F3F-B602-F9CA11F04582}" type="pres">
      <dgm:prSet presAssocID="{6B274F13-1A84-4187-9A13-3AD704A49B1A}" presName="imageRepeatNode" presStyleLbl="alignAcc1" presStyleIdx="5" presStyleCnt="7" custScaleX="75132" custScaleY="75132" custLinFactX="-172962" custLinFactY="-24786" custLinFactNeighborX="-200000" custLinFactNeighborY="-100000"/>
      <dgm:spPr/>
      <dgm:t>
        <a:bodyPr/>
        <a:lstStyle/>
        <a:p>
          <a:endParaRPr lang="en-IN"/>
        </a:p>
      </dgm:t>
    </dgm:pt>
    <dgm:pt modelId="{27EF7173-B805-4B4E-ABEA-81EBF7DD7755}" type="pres">
      <dgm:prSet presAssocID="{6B274F13-1A84-4187-9A13-3AD704A49B1A}" presName="imageaccent6" presStyleCnt="0"/>
      <dgm:spPr/>
    </dgm:pt>
    <dgm:pt modelId="{FFA46972-C627-440E-96CE-ED51389F5D42}" type="pres">
      <dgm:prSet presAssocID="{6B274F13-1A84-4187-9A13-3AD704A49B1A}" presName="accentRepeatNode" presStyleLbl="solidAlignAcc1" presStyleIdx="11" presStyleCnt="14" custScaleX="57683" custScaleY="22806" custLinFactX="300000" custLinFactY="-900000" custLinFactNeighborX="329564" custLinFactNeighborY="-932625"/>
      <dgm:spPr/>
    </dgm:pt>
    <dgm:pt modelId="{B897C77E-A499-4A1B-8452-BCD872663BBB}" type="pres">
      <dgm:prSet presAssocID="{A1C3D331-8AD4-443E-A661-5C9FADB4148B}" presName="text7" presStyleCnt="0"/>
      <dgm:spPr/>
    </dgm:pt>
    <dgm:pt modelId="{6D79C7DA-A6B0-4A93-A20F-FAA05F52E677}" type="pres">
      <dgm:prSet presAssocID="{A1C3D331-8AD4-443E-A661-5C9FADB4148B}" presName="textRepeatNode" presStyleLbl="alignNode1" presStyleIdx="6" presStyleCnt="7" custScaleX="124972" custScaleY="110000" custLinFactNeighborX="557" custLinFactNeighborY="1298">
        <dgm:presLayoutVars>
          <dgm:chMax val="0"/>
          <dgm:chPref val="0"/>
          <dgm:bulletEnabled val="1"/>
        </dgm:presLayoutVars>
      </dgm:prSet>
      <dgm:spPr>
        <a:xfrm>
          <a:off x="3505339" y="3863923"/>
          <a:ext cx="2518151" cy="1903226"/>
        </a:xfrm>
        <a:prstGeom prst="hexagon">
          <a:avLst>
            <a:gd name="adj" fmla="val 25000"/>
            <a:gd name="vf" fmla="val 115470"/>
          </a:avLst>
        </a:prstGeom>
      </dgm:spPr>
      <dgm:t>
        <a:bodyPr/>
        <a:lstStyle/>
        <a:p>
          <a:endParaRPr lang="en-IN"/>
        </a:p>
      </dgm:t>
    </dgm:pt>
    <dgm:pt modelId="{84EAB95A-0248-4AB6-9F76-8E5B28831347}" type="pres">
      <dgm:prSet presAssocID="{A1C3D331-8AD4-443E-A661-5C9FADB4148B}" presName="textaccent7" presStyleCnt="0"/>
      <dgm:spPr/>
    </dgm:pt>
    <dgm:pt modelId="{EF15565B-BCAA-4ECF-B4B4-3A9A446CB3C0}" type="pres">
      <dgm:prSet presAssocID="{A1C3D331-8AD4-443E-A661-5C9FADB4148B}" presName="accentRepeatNode" presStyleLbl="solidAlignAcc1" presStyleIdx="12" presStyleCnt="14" custLinFactX="1400000" custLinFactY="-1000000" custLinFactNeighborX="1417694" custLinFactNeighborY="-1027890"/>
      <dgm:spPr/>
    </dgm:pt>
    <dgm:pt modelId="{20637F92-F9F3-444F-88F1-9769522EB495}" type="pres">
      <dgm:prSet presAssocID="{FAD99D9C-84D7-4ADB-8E74-830ABE152A85}" presName="image7" presStyleCnt="0"/>
      <dgm:spPr/>
    </dgm:pt>
    <dgm:pt modelId="{10234FB5-80D7-4FCC-A595-202EFEB6DAA5}" type="pres">
      <dgm:prSet presAssocID="{FAD99D9C-84D7-4ADB-8E74-830ABE152A85}" presName="imageRepeatNode" presStyleLbl="alignAcc1" presStyleIdx="6" presStyleCnt="7" custScaleX="75132" custScaleY="75132" custLinFactX="125073" custLinFactY="-73772" custLinFactNeighborX="200000" custLinFactNeighborY="-100000"/>
      <dgm:spPr/>
      <dgm:t>
        <a:bodyPr/>
        <a:lstStyle/>
        <a:p>
          <a:endParaRPr lang="en-IN"/>
        </a:p>
      </dgm:t>
    </dgm:pt>
    <dgm:pt modelId="{C25A8FD1-7FA2-4CBB-B10C-C9DF93019BA3}" type="pres">
      <dgm:prSet presAssocID="{FAD99D9C-84D7-4ADB-8E74-830ABE152A85}" presName="imageaccent7" presStyleCnt="0"/>
      <dgm:spPr/>
    </dgm:pt>
    <dgm:pt modelId="{F2592CF1-BAC0-4BCF-B944-F4692EFD1AE4}" type="pres">
      <dgm:prSet presAssocID="{FAD99D9C-84D7-4ADB-8E74-830ABE152A85}" presName="accentRepeatNode" presStyleLbl="solidAlignAcc1" presStyleIdx="13" presStyleCnt="14" custLinFactX="1400000" custLinFactY="-1090530" custLinFactNeighborX="1428257" custLinFactNeighborY="-1100000"/>
      <dgm:spPr/>
    </dgm:pt>
  </dgm:ptLst>
  <dgm:cxnLst>
    <dgm:cxn modelId="{8301551F-C50B-497A-9D22-D70C4716A010}" type="presOf" srcId="{FAD99D9C-84D7-4ADB-8E74-830ABE152A85}" destId="{10234FB5-80D7-4FCC-A595-202EFEB6DAA5}" srcOrd="0" destOrd="0" presId="urn:microsoft.com/office/officeart/2008/layout/HexagonCluster"/>
    <dgm:cxn modelId="{EA33A521-2124-4EB0-9BCA-2679AE1DB8B3}" type="presOf" srcId="{6B274F13-1A84-4187-9A13-3AD704A49B1A}" destId="{344D19E0-DF69-4F3F-B602-F9CA11F04582}" srcOrd="0" destOrd="0" presId="urn:microsoft.com/office/officeart/2008/layout/HexagonCluster"/>
    <dgm:cxn modelId="{D8A0E1EC-3A6F-4467-AE28-8EFDDB2EF936}" srcId="{9188565C-970A-4BA1-8C2A-BC9C95495439}" destId="{A1C3D331-8AD4-443E-A661-5C9FADB4148B}" srcOrd="6" destOrd="0" parTransId="{23F04DE3-43DF-49A1-9B5D-E833D783C812}" sibTransId="{FAD99D9C-84D7-4ADB-8E74-830ABE152A85}"/>
    <dgm:cxn modelId="{0229BF9B-A7B9-4E14-BB9F-64B4E0A31631}" type="presOf" srcId="{CE6839DB-2232-4726-8D55-B0BB8378E520}" destId="{D5A06671-6AD1-4F7E-AC45-08F207935017}" srcOrd="0" destOrd="0" presId="urn:microsoft.com/office/officeart/2008/layout/HexagonCluster"/>
    <dgm:cxn modelId="{29B1C92B-A9CD-46D9-9763-8AFFB17F7DFD}" type="presOf" srcId="{D6DB3F08-CBA3-465D-A871-302AA59C72C2}" destId="{283AD37B-19E6-4041-9C4F-3222BE951B5D}" srcOrd="0" destOrd="0" presId="urn:microsoft.com/office/officeart/2008/layout/HexagonCluster"/>
    <dgm:cxn modelId="{A97DF917-C85E-4CF7-86B9-AC295FDCB798}" srcId="{9188565C-970A-4BA1-8C2A-BC9C95495439}" destId="{CBC29838-C737-48B5-A08F-0CBFF9763AB4}" srcOrd="3" destOrd="0" parTransId="{A2557C4A-D6B3-4277-A15E-851ED8E780B1}" sibTransId="{B960C6EE-91D5-404F-8AE8-107FC8AD1319}"/>
    <dgm:cxn modelId="{742867B2-4AA4-41E6-BD98-1430BE94D4D9}" srcId="{9188565C-970A-4BA1-8C2A-BC9C95495439}" destId="{41DBD977-A61F-4EF8-8649-C71AA4CD02C5}" srcOrd="0" destOrd="0" parTransId="{5E9DA150-4196-4EEC-AF42-C811EC108535}" sibTransId="{EF493833-11A4-4E7A-BBE1-8A5B56D89934}"/>
    <dgm:cxn modelId="{8DC95FFC-879D-48E0-83FA-6531DAA90050}" srcId="{9188565C-970A-4BA1-8C2A-BC9C95495439}" destId="{4B922CB4-ED12-439F-989A-C0E2EFFEADF7}" srcOrd="2" destOrd="0" parTransId="{962A864F-A5B2-450F-A897-BBE6D5A94524}" sibTransId="{CE6839DB-2232-4726-8D55-B0BB8378E520}"/>
    <dgm:cxn modelId="{76FEBA8F-BBFD-4BF2-83EB-8BB3C156B95D}" type="presOf" srcId="{CBC29838-C737-48B5-A08F-0CBFF9763AB4}" destId="{F6EA1C02-5856-4472-BDE3-9F87155E7B30}" srcOrd="0" destOrd="0" presId="urn:microsoft.com/office/officeart/2008/layout/HexagonCluster"/>
    <dgm:cxn modelId="{306DE47A-DDEA-4FD3-9795-F9A9387AF6AB}" srcId="{9188565C-970A-4BA1-8C2A-BC9C95495439}" destId="{D6DB3F08-CBA3-465D-A871-302AA59C72C2}" srcOrd="1" destOrd="0" parTransId="{E42AE60E-D983-4E45-8A5D-816CB57C42E2}" sibTransId="{37D19C67-69DB-4383-84E4-30822172CCB1}"/>
    <dgm:cxn modelId="{4A7CB259-4DAC-4231-9BC0-E7473B888E93}" srcId="{9188565C-970A-4BA1-8C2A-BC9C95495439}" destId="{9D0BF5B0-A899-401D-A9AB-A37261DD36A4}" srcOrd="4" destOrd="0" parTransId="{31567928-D554-4810-9159-D557B8D33D65}" sibTransId="{64D9B26F-F52A-4AFA-9972-2C438820944E}"/>
    <dgm:cxn modelId="{8DE77F2B-F019-4DAE-8F7B-C8B475347112}" type="presOf" srcId="{F9CEF5C1-DCF5-4676-953E-287F966A575A}" destId="{A144C286-6710-45F6-AEE7-14E33A3BEF16}" srcOrd="0" destOrd="1" presId="urn:microsoft.com/office/officeart/2008/layout/HexagonCluster"/>
    <dgm:cxn modelId="{9E222FC0-7464-4002-B067-17EE5ACBC094}" type="presOf" srcId="{A1C3D331-8AD4-443E-A661-5C9FADB4148B}" destId="{6D79C7DA-A6B0-4A93-A20F-FAA05F52E677}" srcOrd="0" destOrd="0" presId="urn:microsoft.com/office/officeart/2008/layout/HexagonCluster"/>
    <dgm:cxn modelId="{E3E57226-6906-4C12-8F67-7C66F92FF0B8}" type="presOf" srcId="{F52D78B0-3F00-43C7-B6B7-21EF45AD6D20}" destId="{3375FDC2-4207-4CB6-AF69-91DF87C3A716}" srcOrd="0" destOrd="0" presId="urn:microsoft.com/office/officeart/2008/layout/HexagonCluster"/>
    <dgm:cxn modelId="{919ABD0B-4F67-41EF-98DF-3BFDB2032618}" srcId="{9D0BF5B0-A899-401D-A9AB-A37261DD36A4}" destId="{F9CEF5C1-DCF5-4676-953E-287F966A575A}" srcOrd="0" destOrd="0" parTransId="{386BF7AA-FDFB-4206-9AF2-7A5D7C05A84B}" sibTransId="{186DDF28-0B6D-4EEF-961A-8CC4E917AB63}"/>
    <dgm:cxn modelId="{B320B8FF-BA1B-4392-8CCF-E8FDDFCADC21}" type="presOf" srcId="{64D9B26F-F52A-4AFA-9972-2C438820944E}" destId="{4173D461-854B-42BF-9CB4-023E0A21CF4F}" srcOrd="0" destOrd="0" presId="urn:microsoft.com/office/officeart/2008/layout/HexagonCluster"/>
    <dgm:cxn modelId="{C1429771-A933-466B-8CE7-72314593A95D}" type="presOf" srcId="{9188565C-970A-4BA1-8C2A-BC9C95495439}" destId="{DBA59F57-A996-4D3B-A5B8-C246B88C2817}" srcOrd="0" destOrd="0" presId="urn:microsoft.com/office/officeart/2008/layout/HexagonCluster"/>
    <dgm:cxn modelId="{78EABC62-8EEE-4F6F-A10F-0B3D442F0E75}" type="presOf" srcId="{37D19C67-69DB-4383-84E4-30822172CCB1}" destId="{E39FDC34-AE56-45B3-8C92-0C6DCE756ECD}" srcOrd="0" destOrd="0" presId="urn:microsoft.com/office/officeart/2008/layout/HexagonCluster"/>
    <dgm:cxn modelId="{700AF622-C565-42C4-BB99-2ECF33E5C4E4}" type="presOf" srcId="{EF493833-11A4-4E7A-BBE1-8A5B56D89934}" destId="{B0749016-CD8D-42BC-BA5F-EFA434DCBAE1}" srcOrd="0" destOrd="0" presId="urn:microsoft.com/office/officeart/2008/layout/HexagonCluster"/>
    <dgm:cxn modelId="{91E58FBE-9A44-4A9A-A009-B8E3C01BBA65}" type="presOf" srcId="{9D0BF5B0-A899-401D-A9AB-A37261DD36A4}" destId="{A144C286-6710-45F6-AEE7-14E33A3BEF16}" srcOrd="0" destOrd="0" presId="urn:microsoft.com/office/officeart/2008/layout/HexagonCluster"/>
    <dgm:cxn modelId="{1FD2351B-738E-43B1-B504-82B3A968A54D}" srcId="{9188565C-970A-4BA1-8C2A-BC9C95495439}" destId="{F52D78B0-3F00-43C7-B6B7-21EF45AD6D20}" srcOrd="5" destOrd="0" parTransId="{B12AD659-0F92-4640-9105-021722A962B2}" sibTransId="{6B274F13-1A84-4187-9A13-3AD704A49B1A}"/>
    <dgm:cxn modelId="{AD44417F-D7B6-4B4F-8C3B-A908A0B9D9B4}" type="presOf" srcId="{4B922CB4-ED12-439F-989A-C0E2EFFEADF7}" destId="{DED397F2-A21E-4B8B-9613-9D0379AEC2D7}" srcOrd="0" destOrd="0" presId="urn:microsoft.com/office/officeart/2008/layout/HexagonCluster"/>
    <dgm:cxn modelId="{9E1E5A72-41DE-4972-A29E-057CFA31A6E1}" type="presOf" srcId="{41DBD977-A61F-4EF8-8649-C71AA4CD02C5}" destId="{751E41F4-DDA3-4CF6-A2E7-DD176F721767}" srcOrd="0" destOrd="0" presId="urn:microsoft.com/office/officeart/2008/layout/HexagonCluster"/>
    <dgm:cxn modelId="{7E37FDE3-C902-432C-88D7-B52B2F736DE6}" type="presOf" srcId="{B960C6EE-91D5-404F-8AE8-107FC8AD1319}" destId="{BDAE78B9-3635-4BE8-9658-34EDBA5A7359}" srcOrd="0" destOrd="0" presId="urn:microsoft.com/office/officeart/2008/layout/HexagonCluster"/>
    <dgm:cxn modelId="{A57D5486-B8B9-40E8-9D42-5F103FCD8ECC}" type="presParOf" srcId="{DBA59F57-A996-4D3B-A5B8-C246B88C2817}" destId="{ED2EE3E8-0B34-4824-A35D-BCE091B412D1}" srcOrd="0" destOrd="0" presId="urn:microsoft.com/office/officeart/2008/layout/HexagonCluster"/>
    <dgm:cxn modelId="{4D763093-4B04-45AE-BFCA-5D3DE8643B1A}" type="presParOf" srcId="{ED2EE3E8-0B34-4824-A35D-BCE091B412D1}" destId="{751E41F4-DDA3-4CF6-A2E7-DD176F721767}" srcOrd="0" destOrd="0" presId="urn:microsoft.com/office/officeart/2008/layout/HexagonCluster"/>
    <dgm:cxn modelId="{CA53C005-D045-46A4-84DD-B776BF65B651}" type="presParOf" srcId="{DBA59F57-A996-4D3B-A5B8-C246B88C2817}" destId="{1C7805B9-1498-4394-BA9A-9BB7A5F6C0C3}" srcOrd="1" destOrd="0" presId="urn:microsoft.com/office/officeart/2008/layout/HexagonCluster"/>
    <dgm:cxn modelId="{6480B413-DE77-4ECD-859C-DDD573417CDA}" type="presParOf" srcId="{1C7805B9-1498-4394-BA9A-9BB7A5F6C0C3}" destId="{6DB142AC-623D-45A3-B719-2A16BC162223}" srcOrd="0" destOrd="0" presId="urn:microsoft.com/office/officeart/2008/layout/HexagonCluster"/>
    <dgm:cxn modelId="{E9124BD2-9E9D-41D6-82F7-ECBB94695459}" type="presParOf" srcId="{DBA59F57-A996-4D3B-A5B8-C246B88C2817}" destId="{4C047CB5-1D8F-4BF8-820F-D050E6E106E2}" srcOrd="2" destOrd="0" presId="urn:microsoft.com/office/officeart/2008/layout/HexagonCluster"/>
    <dgm:cxn modelId="{A83863A4-06BE-4F28-A2E6-FA2FDDCD0F3F}" type="presParOf" srcId="{4C047CB5-1D8F-4BF8-820F-D050E6E106E2}" destId="{B0749016-CD8D-42BC-BA5F-EFA434DCBAE1}" srcOrd="0" destOrd="0" presId="urn:microsoft.com/office/officeart/2008/layout/HexagonCluster"/>
    <dgm:cxn modelId="{AB23C2F5-089F-4DAD-AA1D-1E99D5435B01}" type="presParOf" srcId="{DBA59F57-A996-4D3B-A5B8-C246B88C2817}" destId="{7C98CE0E-E98D-41CC-AAC5-6A73D58CE9B2}" srcOrd="3" destOrd="0" presId="urn:microsoft.com/office/officeart/2008/layout/HexagonCluster"/>
    <dgm:cxn modelId="{C3AEA2C3-82FF-4A56-A98A-25374338A68D}" type="presParOf" srcId="{7C98CE0E-E98D-41CC-AAC5-6A73D58CE9B2}" destId="{4B729693-4D70-4BC5-87B1-6166CD378872}" srcOrd="0" destOrd="0" presId="urn:microsoft.com/office/officeart/2008/layout/HexagonCluster"/>
    <dgm:cxn modelId="{DEA2217E-68DD-4FE3-9A98-D42EC6221871}" type="presParOf" srcId="{DBA59F57-A996-4D3B-A5B8-C246B88C2817}" destId="{1B201108-246C-4459-A73E-D36BE5D4142A}" srcOrd="4" destOrd="0" presId="urn:microsoft.com/office/officeart/2008/layout/HexagonCluster"/>
    <dgm:cxn modelId="{E8512209-FB41-4909-805F-E0CBF77D7892}" type="presParOf" srcId="{1B201108-246C-4459-A73E-D36BE5D4142A}" destId="{283AD37B-19E6-4041-9C4F-3222BE951B5D}" srcOrd="0" destOrd="0" presId="urn:microsoft.com/office/officeart/2008/layout/HexagonCluster"/>
    <dgm:cxn modelId="{C98B0196-090E-41BD-BD89-C0E89EA56006}" type="presParOf" srcId="{DBA59F57-A996-4D3B-A5B8-C246B88C2817}" destId="{3FA634D3-D840-43FD-B1AE-526B7573A0F6}" srcOrd="5" destOrd="0" presId="urn:microsoft.com/office/officeart/2008/layout/HexagonCluster"/>
    <dgm:cxn modelId="{F6AAB5DE-CE25-405C-94A9-9AB5A168AC52}" type="presParOf" srcId="{3FA634D3-D840-43FD-B1AE-526B7573A0F6}" destId="{7ECE6E22-BE23-4ADE-9EE7-9A9900A9DC81}" srcOrd="0" destOrd="0" presId="urn:microsoft.com/office/officeart/2008/layout/HexagonCluster"/>
    <dgm:cxn modelId="{67265631-0458-471D-85C0-39A66391E52E}" type="presParOf" srcId="{DBA59F57-A996-4D3B-A5B8-C246B88C2817}" destId="{31C91754-6EE6-4EAA-B8D5-F3B60989716A}" srcOrd="6" destOrd="0" presId="urn:microsoft.com/office/officeart/2008/layout/HexagonCluster"/>
    <dgm:cxn modelId="{562C1331-370A-4D13-B74E-27D817623676}" type="presParOf" srcId="{31C91754-6EE6-4EAA-B8D5-F3B60989716A}" destId="{E39FDC34-AE56-45B3-8C92-0C6DCE756ECD}" srcOrd="0" destOrd="0" presId="urn:microsoft.com/office/officeart/2008/layout/HexagonCluster"/>
    <dgm:cxn modelId="{34C9EFB2-14FF-47A1-B5BC-5DBB82E900E6}" type="presParOf" srcId="{DBA59F57-A996-4D3B-A5B8-C246B88C2817}" destId="{E4304D6E-8EAF-43CD-866E-176FFBEA6352}" srcOrd="7" destOrd="0" presId="urn:microsoft.com/office/officeart/2008/layout/HexagonCluster"/>
    <dgm:cxn modelId="{08B53ED3-5704-4F79-BC55-8A288ECF7190}" type="presParOf" srcId="{E4304D6E-8EAF-43CD-866E-176FFBEA6352}" destId="{C0C1E4BB-890A-457D-AE54-B0D8278C5CB0}" srcOrd="0" destOrd="0" presId="urn:microsoft.com/office/officeart/2008/layout/HexagonCluster"/>
    <dgm:cxn modelId="{72D8BDC6-347D-40B3-A905-B2178A18998C}" type="presParOf" srcId="{DBA59F57-A996-4D3B-A5B8-C246B88C2817}" destId="{C5AE6EF5-8028-4FF1-A3FD-C4C393CBF81D}" srcOrd="8" destOrd="0" presId="urn:microsoft.com/office/officeart/2008/layout/HexagonCluster"/>
    <dgm:cxn modelId="{C6F68F0A-BE19-484D-A57C-7BE49F55ACF5}" type="presParOf" srcId="{C5AE6EF5-8028-4FF1-A3FD-C4C393CBF81D}" destId="{DED397F2-A21E-4B8B-9613-9D0379AEC2D7}" srcOrd="0" destOrd="0" presId="urn:microsoft.com/office/officeart/2008/layout/HexagonCluster"/>
    <dgm:cxn modelId="{2A7AC5DB-EAC2-4E2A-98B4-2CC050088C68}" type="presParOf" srcId="{DBA59F57-A996-4D3B-A5B8-C246B88C2817}" destId="{4A797DDF-940A-426F-B3B0-FE132A20F738}" srcOrd="9" destOrd="0" presId="urn:microsoft.com/office/officeart/2008/layout/HexagonCluster"/>
    <dgm:cxn modelId="{4B5CE781-6EE1-4F11-866E-66B379EBF4DC}" type="presParOf" srcId="{4A797DDF-940A-426F-B3B0-FE132A20F738}" destId="{4FFECB7B-8C90-43E0-8A5D-951DBC4C0AD1}" srcOrd="0" destOrd="0" presId="urn:microsoft.com/office/officeart/2008/layout/HexagonCluster"/>
    <dgm:cxn modelId="{DC401A77-F696-4F24-8600-B9A752596C11}" type="presParOf" srcId="{DBA59F57-A996-4D3B-A5B8-C246B88C2817}" destId="{92F722CE-F98B-4BF3-8056-7D83399414BE}" srcOrd="10" destOrd="0" presId="urn:microsoft.com/office/officeart/2008/layout/HexagonCluster"/>
    <dgm:cxn modelId="{F300FE8A-3462-45EE-8328-D75E40D06C24}" type="presParOf" srcId="{92F722CE-F98B-4BF3-8056-7D83399414BE}" destId="{D5A06671-6AD1-4F7E-AC45-08F207935017}" srcOrd="0" destOrd="0" presId="urn:microsoft.com/office/officeart/2008/layout/HexagonCluster"/>
    <dgm:cxn modelId="{1DDC33DB-0FD6-4D88-8088-BF102DEC361C}" type="presParOf" srcId="{DBA59F57-A996-4D3B-A5B8-C246B88C2817}" destId="{53DC784C-8F6E-4093-A365-5FB8B43E1F04}" srcOrd="11" destOrd="0" presId="urn:microsoft.com/office/officeart/2008/layout/HexagonCluster"/>
    <dgm:cxn modelId="{9326527C-74A5-4124-9205-8AF64FD623A4}" type="presParOf" srcId="{53DC784C-8F6E-4093-A365-5FB8B43E1F04}" destId="{B836301C-B49A-45E3-AA3D-A41E71AC12DC}" srcOrd="0" destOrd="0" presId="urn:microsoft.com/office/officeart/2008/layout/HexagonCluster"/>
    <dgm:cxn modelId="{223B6346-A102-4AD3-BECE-3A972B49DA18}" type="presParOf" srcId="{DBA59F57-A996-4D3B-A5B8-C246B88C2817}" destId="{C740826E-617B-40C4-A61E-774DB77F6E6A}" srcOrd="12" destOrd="0" presId="urn:microsoft.com/office/officeart/2008/layout/HexagonCluster"/>
    <dgm:cxn modelId="{9D05F9F6-8746-42A8-9900-5BCDFB2103C2}" type="presParOf" srcId="{C740826E-617B-40C4-A61E-774DB77F6E6A}" destId="{F6EA1C02-5856-4472-BDE3-9F87155E7B30}" srcOrd="0" destOrd="0" presId="urn:microsoft.com/office/officeart/2008/layout/HexagonCluster"/>
    <dgm:cxn modelId="{EF43286D-DD37-49CC-8B0B-DCFEE3ECFF39}" type="presParOf" srcId="{DBA59F57-A996-4D3B-A5B8-C246B88C2817}" destId="{498763FD-277B-43E3-ABCF-0934E6F8D01E}" srcOrd="13" destOrd="0" presId="urn:microsoft.com/office/officeart/2008/layout/HexagonCluster"/>
    <dgm:cxn modelId="{918D6994-E16A-4B8B-9755-9584D32B420C}" type="presParOf" srcId="{498763FD-277B-43E3-ABCF-0934E6F8D01E}" destId="{174AAFFC-25A8-439F-BBAA-95CBD76CD020}" srcOrd="0" destOrd="0" presId="urn:microsoft.com/office/officeart/2008/layout/HexagonCluster"/>
    <dgm:cxn modelId="{E658B3A8-A15D-4FF3-AEBD-B04953722CBA}" type="presParOf" srcId="{DBA59F57-A996-4D3B-A5B8-C246B88C2817}" destId="{A4663013-615D-4C36-94A9-97EFC4ADC663}" srcOrd="14" destOrd="0" presId="urn:microsoft.com/office/officeart/2008/layout/HexagonCluster"/>
    <dgm:cxn modelId="{39FEED33-AAF6-4B9F-A6B1-1E8F01D6AA9A}" type="presParOf" srcId="{A4663013-615D-4C36-94A9-97EFC4ADC663}" destId="{BDAE78B9-3635-4BE8-9658-34EDBA5A7359}" srcOrd="0" destOrd="0" presId="urn:microsoft.com/office/officeart/2008/layout/HexagonCluster"/>
    <dgm:cxn modelId="{9735468A-4394-4E7A-AC7D-D327915D13A6}" type="presParOf" srcId="{DBA59F57-A996-4D3B-A5B8-C246B88C2817}" destId="{0E2B3ACD-D6D3-4926-8D22-786F4555AC30}" srcOrd="15" destOrd="0" presId="urn:microsoft.com/office/officeart/2008/layout/HexagonCluster"/>
    <dgm:cxn modelId="{F688767E-0F81-4332-A381-DCB7DE60EFFA}" type="presParOf" srcId="{0E2B3ACD-D6D3-4926-8D22-786F4555AC30}" destId="{B40D53E4-2481-4135-84FD-B48A78F74512}" srcOrd="0" destOrd="0" presId="urn:microsoft.com/office/officeart/2008/layout/HexagonCluster"/>
    <dgm:cxn modelId="{4FFEE22E-2DE3-4440-AA6A-2FAEEB7BD77D}" type="presParOf" srcId="{DBA59F57-A996-4D3B-A5B8-C246B88C2817}" destId="{17208AA4-36CE-4BD3-AB3E-985A95B1F611}" srcOrd="16" destOrd="0" presId="urn:microsoft.com/office/officeart/2008/layout/HexagonCluster"/>
    <dgm:cxn modelId="{B5AF468C-E5C4-4E3F-B026-7CA079764FB0}" type="presParOf" srcId="{17208AA4-36CE-4BD3-AB3E-985A95B1F611}" destId="{A144C286-6710-45F6-AEE7-14E33A3BEF16}" srcOrd="0" destOrd="0" presId="urn:microsoft.com/office/officeart/2008/layout/HexagonCluster"/>
    <dgm:cxn modelId="{EB1E30C1-33A7-4F8B-ABF1-237E510C86AE}" type="presParOf" srcId="{DBA59F57-A996-4D3B-A5B8-C246B88C2817}" destId="{D8DF6B05-E288-4E6C-A51D-886C2A5BF8BB}" srcOrd="17" destOrd="0" presId="urn:microsoft.com/office/officeart/2008/layout/HexagonCluster"/>
    <dgm:cxn modelId="{C4DA9654-229E-4154-BE79-DC684B88075A}" type="presParOf" srcId="{D8DF6B05-E288-4E6C-A51D-886C2A5BF8BB}" destId="{997F22C7-44F5-4F87-8597-9B18335D66ED}" srcOrd="0" destOrd="0" presId="urn:microsoft.com/office/officeart/2008/layout/HexagonCluster"/>
    <dgm:cxn modelId="{D509D4D9-36CC-4C22-9ED8-0C8352F5073A}" type="presParOf" srcId="{DBA59F57-A996-4D3B-A5B8-C246B88C2817}" destId="{CB9B0BEF-B507-4004-9F8C-9B311DA5D5CE}" srcOrd="18" destOrd="0" presId="urn:microsoft.com/office/officeart/2008/layout/HexagonCluster"/>
    <dgm:cxn modelId="{234D009D-428C-41F1-9670-FC7608CA508B}" type="presParOf" srcId="{CB9B0BEF-B507-4004-9F8C-9B311DA5D5CE}" destId="{4173D461-854B-42BF-9CB4-023E0A21CF4F}" srcOrd="0" destOrd="0" presId="urn:microsoft.com/office/officeart/2008/layout/HexagonCluster"/>
    <dgm:cxn modelId="{07B2F42B-7773-4ABE-AB90-5C11FD77FE0A}" type="presParOf" srcId="{DBA59F57-A996-4D3B-A5B8-C246B88C2817}" destId="{E1CC5053-9E6A-4CA4-9754-03AA07C08E0B}" srcOrd="19" destOrd="0" presId="urn:microsoft.com/office/officeart/2008/layout/HexagonCluster"/>
    <dgm:cxn modelId="{0919090B-CFBC-470B-977C-407C755CC454}" type="presParOf" srcId="{E1CC5053-9E6A-4CA4-9754-03AA07C08E0B}" destId="{43DDF135-FD88-4DD8-85D8-A74485338CDE}" srcOrd="0" destOrd="0" presId="urn:microsoft.com/office/officeart/2008/layout/HexagonCluster"/>
    <dgm:cxn modelId="{AA809213-6DBF-4585-9373-BDFAB761C43A}" type="presParOf" srcId="{DBA59F57-A996-4D3B-A5B8-C246B88C2817}" destId="{3C0672F7-3FA2-41C8-B823-674778FFBFBA}" srcOrd="20" destOrd="0" presId="urn:microsoft.com/office/officeart/2008/layout/HexagonCluster"/>
    <dgm:cxn modelId="{AB5CC03B-4C9B-4CCA-9CAB-06BEAAC85D98}" type="presParOf" srcId="{3C0672F7-3FA2-41C8-B823-674778FFBFBA}" destId="{3375FDC2-4207-4CB6-AF69-91DF87C3A716}" srcOrd="0" destOrd="0" presId="urn:microsoft.com/office/officeart/2008/layout/HexagonCluster"/>
    <dgm:cxn modelId="{DE0B12B1-C89D-43A7-9452-F08271E2E39C}" type="presParOf" srcId="{DBA59F57-A996-4D3B-A5B8-C246B88C2817}" destId="{6E5448E4-E56C-48EA-9148-5863009A5ABE}" srcOrd="21" destOrd="0" presId="urn:microsoft.com/office/officeart/2008/layout/HexagonCluster"/>
    <dgm:cxn modelId="{7FA004AB-6E0D-43F5-B94D-8E3B06C91446}" type="presParOf" srcId="{6E5448E4-E56C-48EA-9148-5863009A5ABE}" destId="{B8832D0B-8021-4280-8A77-2B6B139AB4D6}" srcOrd="0" destOrd="0" presId="urn:microsoft.com/office/officeart/2008/layout/HexagonCluster"/>
    <dgm:cxn modelId="{731B88FC-79BC-4DA7-8152-98DBE3DAB37C}" type="presParOf" srcId="{DBA59F57-A996-4D3B-A5B8-C246B88C2817}" destId="{C58FD437-D737-428A-9C5C-8008BAF3360B}" srcOrd="22" destOrd="0" presId="urn:microsoft.com/office/officeart/2008/layout/HexagonCluster"/>
    <dgm:cxn modelId="{96E166E0-712A-4CB0-80CD-C8CFB378290C}" type="presParOf" srcId="{C58FD437-D737-428A-9C5C-8008BAF3360B}" destId="{344D19E0-DF69-4F3F-B602-F9CA11F04582}" srcOrd="0" destOrd="0" presId="urn:microsoft.com/office/officeart/2008/layout/HexagonCluster"/>
    <dgm:cxn modelId="{E4035EE6-6F21-4F79-A421-9E5395932CC0}" type="presParOf" srcId="{DBA59F57-A996-4D3B-A5B8-C246B88C2817}" destId="{27EF7173-B805-4B4E-ABEA-81EBF7DD7755}" srcOrd="23" destOrd="0" presId="urn:microsoft.com/office/officeart/2008/layout/HexagonCluster"/>
    <dgm:cxn modelId="{549A5AEE-7360-43E7-A4F9-2C5E5A2CD4F0}" type="presParOf" srcId="{27EF7173-B805-4B4E-ABEA-81EBF7DD7755}" destId="{FFA46972-C627-440E-96CE-ED51389F5D42}" srcOrd="0" destOrd="0" presId="urn:microsoft.com/office/officeart/2008/layout/HexagonCluster"/>
    <dgm:cxn modelId="{D3EFD637-5BA5-498C-92BA-42F8269008DB}" type="presParOf" srcId="{DBA59F57-A996-4D3B-A5B8-C246B88C2817}" destId="{B897C77E-A499-4A1B-8452-BCD872663BBB}" srcOrd="24" destOrd="0" presId="urn:microsoft.com/office/officeart/2008/layout/HexagonCluster"/>
    <dgm:cxn modelId="{BC63BEBE-0DB3-41CD-A382-2230A45BF475}" type="presParOf" srcId="{B897C77E-A499-4A1B-8452-BCD872663BBB}" destId="{6D79C7DA-A6B0-4A93-A20F-FAA05F52E677}" srcOrd="0" destOrd="0" presId="urn:microsoft.com/office/officeart/2008/layout/HexagonCluster"/>
    <dgm:cxn modelId="{C38FC84F-EDFB-48EA-AEB6-225F68A53E66}" type="presParOf" srcId="{DBA59F57-A996-4D3B-A5B8-C246B88C2817}" destId="{84EAB95A-0248-4AB6-9F76-8E5B28831347}" srcOrd="25" destOrd="0" presId="urn:microsoft.com/office/officeart/2008/layout/HexagonCluster"/>
    <dgm:cxn modelId="{1DB02040-D09F-4928-80B8-233FCAD58632}" type="presParOf" srcId="{84EAB95A-0248-4AB6-9F76-8E5B28831347}" destId="{EF15565B-BCAA-4ECF-B4B4-3A9A446CB3C0}" srcOrd="0" destOrd="0" presId="urn:microsoft.com/office/officeart/2008/layout/HexagonCluster"/>
    <dgm:cxn modelId="{FB9AF9F8-49DA-408F-B8F8-83DBBA7F50D4}" type="presParOf" srcId="{DBA59F57-A996-4D3B-A5B8-C246B88C2817}" destId="{20637F92-F9F3-444F-88F1-9769522EB495}" srcOrd="26" destOrd="0" presId="urn:microsoft.com/office/officeart/2008/layout/HexagonCluster"/>
    <dgm:cxn modelId="{4011410B-6669-4D52-BB93-8BEFBE6FE7F1}" type="presParOf" srcId="{20637F92-F9F3-444F-88F1-9769522EB495}" destId="{10234FB5-80D7-4FCC-A595-202EFEB6DAA5}" srcOrd="0" destOrd="0" presId="urn:microsoft.com/office/officeart/2008/layout/HexagonCluster"/>
    <dgm:cxn modelId="{7DAF9FE1-0807-4807-9294-B946A3CA56FC}" type="presParOf" srcId="{DBA59F57-A996-4D3B-A5B8-C246B88C2817}" destId="{C25A8FD1-7FA2-4CBB-B10C-C9DF93019BA3}" srcOrd="27" destOrd="0" presId="urn:microsoft.com/office/officeart/2008/layout/HexagonCluster"/>
    <dgm:cxn modelId="{E62EEFBB-C7A4-4427-B3A0-AC8779F8AD47}" type="presParOf" srcId="{C25A8FD1-7FA2-4CBB-B10C-C9DF93019BA3}" destId="{F2592CF1-BAC0-4BCF-B944-F4692EFD1AE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11869-3AE4-4CF1-B87C-70AE29B4D99A}">
      <dsp:nvSpPr>
        <dsp:cNvPr id="0" name=""/>
        <dsp:cNvSpPr/>
      </dsp:nvSpPr>
      <dsp:spPr>
        <a:xfrm>
          <a:off x="1162507" y="430342"/>
          <a:ext cx="2360243" cy="10675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EMPLOYMENT GENERATION</a:t>
          </a:r>
          <a:endParaRPr lang="en-IN" sz="2600" kern="1200" dirty="0"/>
        </a:p>
      </dsp:txBody>
      <dsp:txXfrm>
        <a:off x="1162507" y="430342"/>
        <a:ext cx="2360243" cy="1067500"/>
      </dsp:txXfrm>
    </dsp:sp>
    <dsp:sp modelId="{3520AD34-4F7B-4107-9765-231152984A18}">
      <dsp:nvSpPr>
        <dsp:cNvPr id="0" name=""/>
        <dsp:cNvSpPr/>
      </dsp:nvSpPr>
      <dsp:spPr>
        <a:xfrm>
          <a:off x="0" y="430342"/>
          <a:ext cx="1056825" cy="1067500"/>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F610E-CCBA-4595-BDE0-A79A05F00FD1}">
      <dsp:nvSpPr>
        <dsp:cNvPr id="0" name=""/>
        <dsp:cNvSpPr/>
      </dsp:nvSpPr>
      <dsp:spPr>
        <a:xfrm>
          <a:off x="0" y="1673980"/>
          <a:ext cx="2360243" cy="10675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CONTRIBUTION TO GDP</a:t>
          </a:r>
          <a:endParaRPr lang="en-IN" sz="2600" kern="1200" dirty="0"/>
        </a:p>
      </dsp:txBody>
      <dsp:txXfrm>
        <a:off x="0" y="1673980"/>
        <a:ext cx="2360243" cy="1067500"/>
      </dsp:txXfrm>
    </dsp:sp>
    <dsp:sp modelId="{C72E0EE6-2F4F-45FA-B18C-5732A952A5DF}">
      <dsp:nvSpPr>
        <dsp:cNvPr id="0" name=""/>
        <dsp:cNvSpPr/>
      </dsp:nvSpPr>
      <dsp:spPr>
        <a:xfrm>
          <a:off x="2465925" y="1673980"/>
          <a:ext cx="1056825" cy="1067500"/>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11869-3AE4-4CF1-B87C-70AE29B4D99A}">
      <dsp:nvSpPr>
        <dsp:cNvPr id="0" name=""/>
        <dsp:cNvSpPr/>
      </dsp:nvSpPr>
      <dsp:spPr>
        <a:xfrm>
          <a:off x="1445591" y="1533"/>
          <a:ext cx="2408917" cy="108951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REGIONAL DEVELOPMENT</a:t>
          </a:r>
          <a:endParaRPr lang="en-IN" sz="2300" kern="1200" dirty="0"/>
        </a:p>
      </dsp:txBody>
      <dsp:txXfrm>
        <a:off x="1445591" y="1533"/>
        <a:ext cx="2408917" cy="1089514"/>
      </dsp:txXfrm>
    </dsp:sp>
    <dsp:sp modelId="{3520AD34-4F7B-4107-9765-231152984A18}">
      <dsp:nvSpPr>
        <dsp:cNvPr id="0" name=""/>
        <dsp:cNvSpPr/>
      </dsp:nvSpPr>
      <dsp:spPr>
        <a:xfrm>
          <a:off x="259109" y="1533"/>
          <a:ext cx="1078619" cy="1089514"/>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F610E-CCBA-4595-BDE0-A79A05F00FD1}">
      <dsp:nvSpPr>
        <dsp:cNvPr id="0" name=""/>
        <dsp:cNvSpPr/>
      </dsp:nvSpPr>
      <dsp:spPr>
        <a:xfrm>
          <a:off x="259109" y="1270817"/>
          <a:ext cx="2408917" cy="108951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DIVERSIFICATION OF ECONOMY</a:t>
          </a:r>
          <a:endParaRPr lang="en-IN" sz="2300" kern="1200" dirty="0"/>
        </a:p>
      </dsp:txBody>
      <dsp:txXfrm>
        <a:off x="259109" y="1270817"/>
        <a:ext cx="2408917" cy="1089514"/>
      </dsp:txXfrm>
    </dsp:sp>
    <dsp:sp modelId="{C72E0EE6-2F4F-45FA-B18C-5732A952A5DF}">
      <dsp:nvSpPr>
        <dsp:cNvPr id="0" name=""/>
        <dsp:cNvSpPr/>
      </dsp:nvSpPr>
      <dsp:spPr>
        <a:xfrm>
          <a:off x="2775888" y="1270817"/>
          <a:ext cx="1078619" cy="1089514"/>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D427A7-0896-40EA-838E-FB7EE752DD10}">
      <dsp:nvSpPr>
        <dsp:cNvPr id="0" name=""/>
        <dsp:cNvSpPr/>
      </dsp:nvSpPr>
      <dsp:spPr>
        <a:xfrm>
          <a:off x="1445591" y="2540102"/>
          <a:ext cx="2408917" cy="108951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COMPETITIVENESS</a:t>
          </a:r>
          <a:endParaRPr lang="en-IN" sz="2300" kern="1200" dirty="0"/>
        </a:p>
      </dsp:txBody>
      <dsp:txXfrm>
        <a:off x="1445591" y="2540102"/>
        <a:ext cx="2408917" cy="1089514"/>
      </dsp:txXfrm>
    </dsp:sp>
    <dsp:sp modelId="{1C8EE5C4-0B2B-480A-BC0C-D2B42D337A01}">
      <dsp:nvSpPr>
        <dsp:cNvPr id="0" name=""/>
        <dsp:cNvSpPr/>
      </dsp:nvSpPr>
      <dsp:spPr>
        <a:xfrm>
          <a:off x="259109" y="2540102"/>
          <a:ext cx="1078619" cy="1089514"/>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CE812-47A5-48CA-BEE4-A423465B8F7E}">
      <dsp:nvSpPr>
        <dsp:cNvPr id="0" name=""/>
        <dsp:cNvSpPr/>
      </dsp:nvSpPr>
      <dsp:spPr>
        <a:xfrm>
          <a:off x="259109" y="3809387"/>
          <a:ext cx="2408917" cy="108951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SKILL BUILDING</a:t>
          </a:r>
          <a:endParaRPr lang="en-IN" sz="2300" kern="1200" dirty="0"/>
        </a:p>
      </dsp:txBody>
      <dsp:txXfrm>
        <a:off x="259109" y="3809387"/>
        <a:ext cx="2408917" cy="1089514"/>
      </dsp:txXfrm>
    </dsp:sp>
    <dsp:sp modelId="{8EE9231A-F0C2-4756-9624-77891327EFB2}">
      <dsp:nvSpPr>
        <dsp:cNvPr id="0" name=""/>
        <dsp:cNvSpPr/>
      </dsp:nvSpPr>
      <dsp:spPr>
        <a:xfrm>
          <a:off x="2775888" y="3809387"/>
          <a:ext cx="1078619" cy="1089514"/>
        </a:xfrm>
        <a:prstGeom prst="rect">
          <a:avLst/>
        </a:prstGeom>
        <a:blipFill>
          <a:blip xmlns:r="http://schemas.openxmlformats.org/officeDocument/2006/relationships" r:embed="rId7">
            <a:extLst>
              <a:ext uri="{96DAC541-7B7A-43D3-8B79-37D633B846F1}">
                <asvg:svgBlip xmlns:asvg="http://schemas.microsoft.com/office/drawing/2016/SVG/main" xmlns="" r:embed="rId8"/>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AA66B-BF01-49C5-9853-4955A84EDA3E}">
      <dsp:nvSpPr>
        <dsp:cNvPr id="0" name=""/>
        <dsp:cNvSpPr/>
      </dsp:nvSpPr>
      <dsp:spPr>
        <a:xfrm>
          <a:off x="1186475" y="143795"/>
          <a:ext cx="2408904" cy="1089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EXPORT GROWTH</a:t>
          </a:r>
          <a:endParaRPr lang="en-IN" sz="2100" kern="1200" dirty="0"/>
        </a:p>
      </dsp:txBody>
      <dsp:txXfrm>
        <a:off x="1186475" y="143795"/>
        <a:ext cx="2408904" cy="1089509"/>
      </dsp:txXfrm>
    </dsp:sp>
    <dsp:sp modelId="{5ECF7B11-47C4-42D9-828F-D9C6DDAE8E4C}">
      <dsp:nvSpPr>
        <dsp:cNvPr id="0" name=""/>
        <dsp:cNvSpPr/>
      </dsp:nvSpPr>
      <dsp:spPr>
        <a:xfrm>
          <a:off x="0" y="143795"/>
          <a:ext cx="1078614" cy="1089509"/>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7542C-196B-4C54-9F80-9230101D971C}">
      <dsp:nvSpPr>
        <dsp:cNvPr id="0" name=""/>
        <dsp:cNvSpPr/>
      </dsp:nvSpPr>
      <dsp:spPr>
        <a:xfrm>
          <a:off x="0" y="1413073"/>
          <a:ext cx="2408904" cy="1089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INNOVATION &amp; ENTREPRENEURSHIP</a:t>
          </a:r>
          <a:endParaRPr lang="en-IN" sz="2100" kern="1200" dirty="0"/>
        </a:p>
      </dsp:txBody>
      <dsp:txXfrm>
        <a:off x="0" y="1413073"/>
        <a:ext cx="2408904" cy="1089509"/>
      </dsp:txXfrm>
    </dsp:sp>
    <dsp:sp modelId="{AC7FA2CE-F01B-4E3C-AAA2-929AD1AC6920}">
      <dsp:nvSpPr>
        <dsp:cNvPr id="0" name=""/>
        <dsp:cNvSpPr/>
      </dsp:nvSpPr>
      <dsp:spPr>
        <a:xfrm>
          <a:off x="2516766" y="1413073"/>
          <a:ext cx="1078614" cy="1089509"/>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11869-3AE4-4CF1-B87C-70AE29B4D99A}">
      <dsp:nvSpPr>
        <dsp:cNvPr id="0" name=""/>
        <dsp:cNvSpPr/>
      </dsp:nvSpPr>
      <dsp:spPr>
        <a:xfrm>
          <a:off x="1186475" y="2682351"/>
          <a:ext cx="2408904" cy="1089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WOMEN EMPOWERMENT</a:t>
          </a:r>
          <a:endParaRPr lang="en-IN" sz="2100" kern="1200" dirty="0"/>
        </a:p>
      </dsp:txBody>
      <dsp:txXfrm>
        <a:off x="1186475" y="2682351"/>
        <a:ext cx="2408904" cy="1089509"/>
      </dsp:txXfrm>
    </dsp:sp>
    <dsp:sp modelId="{3520AD34-4F7B-4107-9765-231152984A18}">
      <dsp:nvSpPr>
        <dsp:cNvPr id="0" name=""/>
        <dsp:cNvSpPr/>
      </dsp:nvSpPr>
      <dsp:spPr>
        <a:xfrm>
          <a:off x="0" y="2682351"/>
          <a:ext cx="1078614" cy="1089509"/>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F610E-CCBA-4595-BDE0-A79A05F00FD1}">
      <dsp:nvSpPr>
        <dsp:cNvPr id="0" name=""/>
        <dsp:cNvSpPr/>
      </dsp:nvSpPr>
      <dsp:spPr>
        <a:xfrm>
          <a:off x="0" y="3951630"/>
          <a:ext cx="2408904" cy="1089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NATIONAL GROWTH</a:t>
          </a:r>
          <a:endParaRPr lang="en-IN" sz="2100" kern="1200" dirty="0"/>
        </a:p>
      </dsp:txBody>
      <dsp:txXfrm>
        <a:off x="0" y="3951630"/>
        <a:ext cx="2408904" cy="1089509"/>
      </dsp:txXfrm>
    </dsp:sp>
    <dsp:sp modelId="{C72E0EE6-2F4F-45FA-B18C-5732A952A5DF}">
      <dsp:nvSpPr>
        <dsp:cNvPr id="0" name=""/>
        <dsp:cNvSpPr/>
      </dsp:nvSpPr>
      <dsp:spPr>
        <a:xfrm>
          <a:off x="2516766" y="3951630"/>
          <a:ext cx="1078614" cy="1089509"/>
        </a:xfrm>
        <a:prstGeom prst="rect">
          <a:avLst/>
        </a:prstGeom>
        <a:blipFill>
          <a:blip xmlns:r="http://schemas.openxmlformats.org/officeDocument/2006/relationships" r:embed="rId7">
            <a:extLst>
              <a:ext uri="{96DAC541-7B7A-43D3-8B79-37D633B846F1}">
                <asvg:svgBlip xmlns:asvg="http://schemas.microsoft.com/office/drawing/2016/SVG/main" xmlns="" r:embed="rId8"/>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4A680-CFE1-4A2E-BB01-9CB8676D720C}">
      <dsp:nvSpPr>
        <dsp:cNvPr id="0" name=""/>
        <dsp:cNvSpPr/>
      </dsp:nvSpPr>
      <dsp:spPr>
        <a:xfrm>
          <a:off x="50927" y="0"/>
          <a:ext cx="4070094" cy="4709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IN" sz="2000" b="1" kern="1200" dirty="0">
              <a:latin typeface="Century Gothic" panose="020B0502020202020204" pitchFamily="34" charset="0"/>
            </a:rPr>
            <a:t>KEY DRIVERS OF GROWTH</a:t>
          </a:r>
          <a:endParaRPr lang="en-IN" sz="2000" kern="1200" dirty="0">
            <a:latin typeface="Century Gothic" panose="020B0502020202020204" pitchFamily="34" charset="0"/>
          </a:endParaRPr>
        </a:p>
      </dsp:txBody>
      <dsp:txXfrm>
        <a:off x="64721" y="13794"/>
        <a:ext cx="4042506" cy="443366"/>
      </dsp:txXfrm>
    </dsp:sp>
    <dsp:sp modelId="{40DADDD9-F309-423E-8D65-BBB85B7ADF7C}">
      <dsp:nvSpPr>
        <dsp:cNvPr id="0" name=""/>
        <dsp:cNvSpPr/>
      </dsp:nvSpPr>
      <dsp:spPr>
        <a:xfrm>
          <a:off x="50927" y="596152"/>
          <a:ext cx="693538" cy="693538"/>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4F725-A0F9-4F6F-A39D-6AF72F9A6684}">
      <dsp:nvSpPr>
        <dsp:cNvPr id="0" name=""/>
        <dsp:cNvSpPr/>
      </dsp:nvSpPr>
      <dsp:spPr>
        <a:xfrm>
          <a:off x="786078" y="596152"/>
          <a:ext cx="3334943" cy="693538"/>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INCREASE IN RURAL CONSUMPTION LEAD BY ROBUST AGRICULTURAL OUTPUT</a:t>
          </a:r>
        </a:p>
      </dsp:txBody>
      <dsp:txXfrm>
        <a:off x="819940" y="630014"/>
        <a:ext cx="3267219" cy="625814"/>
      </dsp:txXfrm>
    </dsp:sp>
    <dsp:sp modelId="{5FFCE2AD-50F9-4935-96CA-F5B3BC8A882C}">
      <dsp:nvSpPr>
        <dsp:cNvPr id="0" name=""/>
        <dsp:cNvSpPr/>
      </dsp:nvSpPr>
      <dsp:spPr>
        <a:xfrm>
          <a:off x="50927" y="1372915"/>
          <a:ext cx="693538" cy="693538"/>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7F132-F8B7-46C3-BA3D-96AD25533E78}">
      <dsp:nvSpPr>
        <dsp:cNvPr id="0" name=""/>
        <dsp:cNvSpPr/>
      </dsp:nvSpPr>
      <dsp:spPr>
        <a:xfrm>
          <a:off x="786078" y="1372915"/>
          <a:ext cx="3334943" cy="693538"/>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OPTIMIZATION OF PRODUCTION CAPACITIES BY 76.4% , PICKUP IN PRIVATE INVESTMENTS</a:t>
          </a:r>
        </a:p>
      </dsp:txBody>
      <dsp:txXfrm>
        <a:off x="819940" y="1406777"/>
        <a:ext cx="3267219" cy="625814"/>
      </dsp:txXfrm>
    </dsp:sp>
    <dsp:sp modelId="{CC57909E-F362-4BEE-A216-C93CE07A39C2}">
      <dsp:nvSpPr>
        <dsp:cNvPr id="0" name=""/>
        <dsp:cNvSpPr/>
      </dsp:nvSpPr>
      <dsp:spPr>
        <a:xfrm>
          <a:off x="50927" y="2149678"/>
          <a:ext cx="693538" cy="693538"/>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02597-0EA0-45A6-B878-6E0FAD46E94D}">
      <dsp:nvSpPr>
        <dsp:cNvPr id="0" name=""/>
        <dsp:cNvSpPr/>
      </dsp:nvSpPr>
      <dsp:spPr>
        <a:xfrm>
          <a:off x="786078" y="2149678"/>
          <a:ext cx="3334943" cy="693538"/>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GOVERNMENT INITIATIVES LED TO INCREASE IN JOB CREATION</a:t>
          </a:r>
        </a:p>
      </dsp:txBody>
      <dsp:txXfrm>
        <a:off x="819940" y="2183540"/>
        <a:ext cx="3267219" cy="6258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4A680-CFE1-4A2E-BB01-9CB8676D720C}">
      <dsp:nvSpPr>
        <dsp:cNvPr id="0" name=""/>
        <dsp:cNvSpPr/>
      </dsp:nvSpPr>
      <dsp:spPr>
        <a:xfrm>
          <a:off x="50927" y="0"/>
          <a:ext cx="4070094" cy="4709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IN" sz="2000" b="1" kern="1200" dirty="0">
              <a:latin typeface="Century Gothic" panose="020B0502020202020204" pitchFamily="34" charset="0"/>
            </a:rPr>
            <a:t>CHALLENGES &amp; OPPORTUNITIES</a:t>
          </a:r>
        </a:p>
      </dsp:txBody>
      <dsp:txXfrm>
        <a:off x="64721" y="13794"/>
        <a:ext cx="4042506" cy="443366"/>
      </dsp:txXfrm>
    </dsp:sp>
    <dsp:sp modelId="{40DADDD9-F309-423E-8D65-BBB85B7ADF7C}">
      <dsp:nvSpPr>
        <dsp:cNvPr id="0" name=""/>
        <dsp:cNvSpPr/>
      </dsp:nvSpPr>
      <dsp:spPr>
        <a:xfrm>
          <a:off x="50927" y="596152"/>
          <a:ext cx="693538" cy="693538"/>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4F725-A0F9-4F6F-A39D-6AF72F9A6684}">
      <dsp:nvSpPr>
        <dsp:cNvPr id="0" name=""/>
        <dsp:cNvSpPr/>
      </dsp:nvSpPr>
      <dsp:spPr>
        <a:xfrm>
          <a:off x="786078" y="596152"/>
          <a:ext cx="3334943" cy="693538"/>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ELEVATED INFORMAL EMPLOYMENT</a:t>
          </a:r>
        </a:p>
      </dsp:txBody>
      <dsp:txXfrm>
        <a:off x="819940" y="630014"/>
        <a:ext cx="3267219" cy="625814"/>
      </dsp:txXfrm>
    </dsp:sp>
    <dsp:sp modelId="{5FFCE2AD-50F9-4935-96CA-F5B3BC8A882C}">
      <dsp:nvSpPr>
        <dsp:cNvPr id="0" name=""/>
        <dsp:cNvSpPr/>
      </dsp:nvSpPr>
      <dsp:spPr>
        <a:xfrm>
          <a:off x="50927" y="1372915"/>
          <a:ext cx="693538" cy="693538"/>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7F132-F8B7-46C3-BA3D-96AD25533E78}">
      <dsp:nvSpPr>
        <dsp:cNvPr id="0" name=""/>
        <dsp:cNvSpPr/>
      </dsp:nvSpPr>
      <dsp:spPr>
        <a:xfrm>
          <a:off x="786078" y="1372915"/>
          <a:ext cx="3334943" cy="693538"/>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REBOUNDING LABOUR MARKET TRADES</a:t>
          </a:r>
        </a:p>
      </dsp:txBody>
      <dsp:txXfrm>
        <a:off x="819940" y="1406777"/>
        <a:ext cx="3267219" cy="625814"/>
      </dsp:txXfrm>
    </dsp:sp>
    <dsp:sp modelId="{CC57909E-F362-4BEE-A216-C93CE07A39C2}">
      <dsp:nvSpPr>
        <dsp:cNvPr id="0" name=""/>
        <dsp:cNvSpPr/>
      </dsp:nvSpPr>
      <dsp:spPr>
        <a:xfrm>
          <a:off x="50927" y="2149678"/>
          <a:ext cx="693538" cy="693538"/>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02597-0EA0-45A6-B878-6E0FAD46E94D}">
      <dsp:nvSpPr>
        <dsp:cNvPr id="0" name=""/>
        <dsp:cNvSpPr/>
      </dsp:nvSpPr>
      <dsp:spPr>
        <a:xfrm>
          <a:off x="786078" y="2149678"/>
          <a:ext cx="3334943" cy="693538"/>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IN" sz="1400" kern="1200" dirty="0">
              <a:latin typeface="Century Gothic" panose="020B0502020202020204" pitchFamily="34" charset="0"/>
            </a:rPr>
            <a:t>FLUCTUATIONS IN GLOBAL TRENDS</a:t>
          </a:r>
        </a:p>
      </dsp:txBody>
      <dsp:txXfrm>
        <a:off x="819940" y="2183540"/>
        <a:ext cx="3267219" cy="6258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A838-550E-4647-90DB-157B915C43B2}" type="datetimeFigureOut">
              <a:rPr lang="en-IN" smtClean="0"/>
              <a:t>28-04-2026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82D23-05AD-4FC9-B607-1B81F74B66EB}" type="slidenum">
              <a:rPr lang="en-IN" smtClean="0"/>
              <a:t>‹#›</a:t>
            </a:fld>
            <a:endParaRPr lang="en-IN"/>
          </a:p>
        </p:txBody>
      </p:sp>
    </p:spTree>
    <p:extLst>
      <p:ext uri="{BB962C8B-B14F-4D97-AF65-F5344CB8AC3E}">
        <p14:creationId xmlns:p14="http://schemas.microsoft.com/office/powerpoint/2010/main" val="213706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42AAFB-4881-47AA-8A54-88FADD32A3E9}" type="slidenum">
              <a:rPr lang="en-IN" smtClean="0"/>
              <a:t>6</a:t>
            </a:fld>
            <a:endParaRPr lang="en-IN"/>
          </a:p>
        </p:txBody>
      </p:sp>
    </p:spTree>
    <p:extLst>
      <p:ext uri="{BB962C8B-B14F-4D97-AF65-F5344CB8AC3E}">
        <p14:creationId xmlns:p14="http://schemas.microsoft.com/office/powerpoint/2010/main" val="342978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CE5A06-3AA1-83E2-8F33-488B05907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3D2779A-4C61-233C-2EFD-912376DE5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E5F7567-3055-4CC9-B591-32466154D9B2}"/>
              </a:ext>
            </a:extLst>
          </p:cNvPr>
          <p:cNvSpPr>
            <a:spLocks noGrp="1"/>
          </p:cNvSpPr>
          <p:nvPr>
            <p:ph type="body" idx="1"/>
          </p:nvPr>
        </p:nvSpPr>
        <p:spPr/>
        <p:txBody>
          <a:bodyPr/>
          <a:lstStyle/>
          <a:p>
            <a:endParaRPr lang="en-IN"/>
          </a:p>
        </p:txBody>
      </p:sp>
    </p:spTree>
    <p:extLst>
      <p:ext uri="{BB962C8B-B14F-4D97-AF65-F5344CB8AC3E}">
        <p14:creationId xmlns:p14="http://schemas.microsoft.com/office/powerpoint/2010/main" val="382855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5582D23-05AD-4FC9-B607-1B81F74B66EB}" type="slidenum">
              <a:rPr lang="en-IN" smtClean="0"/>
              <a:t>26</a:t>
            </a:fld>
            <a:endParaRPr lang="en-IN"/>
          </a:p>
        </p:txBody>
      </p:sp>
    </p:spTree>
    <p:extLst>
      <p:ext uri="{BB962C8B-B14F-4D97-AF65-F5344CB8AC3E}">
        <p14:creationId xmlns:p14="http://schemas.microsoft.com/office/powerpoint/2010/main" val="63095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C0D394-7366-75E9-5240-067516D9E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2282055-803A-99CF-73A9-EFB4A6369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25A0B8D-332A-F778-6A04-9F44C36F616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60C55940-AC76-3B15-B1BE-BA98374F479F}"/>
              </a:ext>
            </a:extLst>
          </p:cNvPr>
          <p:cNvSpPr>
            <a:spLocks noGrp="1"/>
          </p:cNvSpPr>
          <p:nvPr>
            <p:ph type="sldNum" sz="quarter" idx="5"/>
          </p:nvPr>
        </p:nvSpPr>
        <p:spPr/>
        <p:txBody>
          <a:bodyPr/>
          <a:lstStyle/>
          <a:p>
            <a:fld id="{85582D23-05AD-4FC9-B607-1B81F74B66EB}" type="slidenum">
              <a:rPr lang="en-IN" smtClean="0"/>
              <a:t>27</a:t>
            </a:fld>
            <a:endParaRPr lang="en-IN"/>
          </a:p>
        </p:txBody>
      </p:sp>
    </p:spTree>
    <p:extLst>
      <p:ext uri="{BB962C8B-B14F-4D97-AF65-F5344CB8AC3E}">
        <p14:creationId xmlns:p14="http://schemas.microsoft.com/office/powerpoint/2010/main" val="12278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065FD5-6F17-7DB9-676B-32DFA1837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BC7AA76-76B7-7FFF-B8B1-33DA55343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024356A-EF56-E664-0AC1-197B7E41438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C5BCC2A0-BDA3-536A-E1CB-BCB33DFBB803}"/>
              </a:ext>
            </a:extLst>
          </p:cNvPr>
          <p:cNvSpPr>
            <a:spLocks noGrp="1"/>
          </p:cNvSpPr>
          <p:nvPr>
            <p:ph type="sldNum" sz="quarter" idx="5"/>
          </p:nvPr>
        </p:nvSpPr>
        <p:spPr/>
        <p:txBody>
          <a:bodyPr/>
          <a:lstStyle/>
          <a:p>
            <a:fld id="{85582D23-05AD-4FC9-B607-1B81F74B66EB}" type="slidenum">
              <a:rPr lang="en-IN" smtClean="0"/>
              <a:t>28</a:t>
            </a:fld>
            <a:endParaRPr lang="en-IN"/>
          </a:p>
        </p:txBody>
      </p:sp>
    </p:spTree>
    <p:extLst>
      <p:ext uri="{BB962C8B-B14F-4D97-AF65-F5344CB8AC3E}">
        <p14:creationId xmlns:p14="http://schemas.microsoft.com/office/powerpoint/2010/main" val="1704872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95ACAD-4D0C-060A-EE87-636C16EE6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7594341-FEC1-AA5D-6187-2A04F0ABC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573F03F-8587-212D-150C-7816C3D2D2F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0EC8C7D6-EEC1-B10D-FBE0-281B48081A8E}"/>
              </a:ext>
            </a:extLst>
          </p:cNvPr>
          <p:cNvSpPr>
            <a:spLocks noGrp="1"/>
          </p:cNvSpPr>
          <p:nvPr>
            <p:ph type="sldNum" sz="quarter" idx="5"/>
          </p:nvPr>
        </p:nvSpPr>
        <p:spPr/>
        <p:txBody>
          <a:bodyPr/>
          <a:lstStyle/>
          <a:p>
            <a:fld id="{85582D23-05AD-4FC9-B607-1B81F74B66EB}" type="slidenum">
              <a:rPr lang="en-IN" smtClean="0"/>
              <a:t>29</a:t>
            </a:fld>
            <a:endParaRPr lang="en-IN"/>
          </a:p>
        </p:txBody>
      </p:sp>
    </p:spTree>
    <p:extLst>
      <p:ext uri="{BB962C8B-B14F-4D97-AF65-F5344CB8AC3E}">
        <p14:creationId xmlns:p14="http://schemas.microsoft.com/office/powerpoint/2010/main" val="16247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387577-54E4-BA96-A56F-6658B5825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F3FB419-5868-BF41-3229-AE6632849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78B94C4-E94D-2DEC-43D0-FBBF6A68B6B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8B4CF4FA-EAFA-85E6-D49C-E1115E0D7AE7}"/>
              </a:ext>
            </a:extLst>
          </p:cNvPr>
          <p:cNvSpPr>
            <a:spLocks noGrp="1"/>
          </p:cNvSpPr>
          <p:nvPr>
            <p:ph type="sldNum" sz="quarter" idx="5"/>
          </p:nvPr>
        </p:nvSpPr>
        <p:spPr/>
        <p:txBody>
          <a:bodyPr/>
          <a:lstStyle/>
          <a:p>
            <a:fld id="{85582D23-05AD-4FC9-B607-1B81F74B66EB}" type="slidenum">
              <a:rPr lang="en-IN" smtClean="0"/>
              <a:t>30</a:t>
            </a:fld>
            <a:endParaRPr lang="en-IN"/>
          </a:p>
        </p:txBody>
      </p:sp>
    </p:spTree>
    <p:extLst>
      <p:ext uri="{BB962C8B-B14F-4D97-AF65-F5344CB8AC3E}">
        <p14:creationId xmlns:p14="http://schemas.microsoft.com/office/powerpoint/2010/main" val="16752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8908DB-9956-4C0A-5A8E-355E33501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54CBF18-70CF-C4D2-0090-B4F0F2BE7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1D587D6-22BA-8175-A1EC-B493AB66038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749C55D9-4AA6-DEEC-A72F-888F796CA8AF}"/>
              </a:ext>
            </a:extLst>
          </p:cNvPr>
          <p:cNvSpPr>
            <a:spLocks noGrp="1"/>
          </p:cNvSpPr>
          <p:nvPr>
            <p:ph type="sldNum" sz="quarter" idx="5"/>
          </p:nvPr>
        </p:nvSpPr>
        <p:spPr/>
        <p:txBody>
          <a:bodyPr/>
          <a:lstStyle/>
          <a:p>
            <a:fld id="{85582D23-05AD-4FC9-B607-1B81F74B66EB}" type="slidenum">
              <a:rPr lang="en-IN" smtClean="0"/>
              <a:t>31</a:t>
            </a:fld>
            <a:endParaRPr lang="en-IN"/>
          </a:p>
        </p:txBody>
      </p:sp>
    </p:spTree>
    <p:extLst>
      <p:ext uri="{BB962C8B-B14F-4D97-AF65-F5344CB8AC3E}">
        <p14:creationId xmlns:p14="http://schemas.microsoft.com/office/powerpoint/2010/main" val="374886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3A2EAC-0894-EDB8-A1D9-A4276C96B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F2A3BCE-D5F9-A006-6504-7F35634AF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2465392-3F44-D948-60ED-D9B71B6DEAA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0106952A-8C37-6309-BB19-45B2CBBCAC6F}"/>
              </a:ext>
            </a:extLst>
          </p:cNvPr>
          <p:cNvSpPr>
            <a:spLocks noGrp="1"/>
          </p:cNvSpPr>
          <p:nvPr>
            <p:ph type="sldNum" sz="quarter" idx="5"/>
          </p:nvPr>
        </p:nvSpPr>
        <p:spPr/>
        <p:txBody>
          <a:bodyPr/>
          <a:lstStyle/>
          <a:p>
            <a:fld id="{85582D23-05AD-4FC9-B607-1B81F74B66EB}" type="slidenum">
              <a:rPr lang="en-IN" smtClean="0"/>
              <a:t>33</a:t>
            </a:fld>
            <a:endParaRPr lang="en-IN"/>
          </a:p>
        </p:txBody>
      </p:sp>
    </p:spTree>
    <p:extLst>
      <p:ext uri="{BB962C8B-B14F-4D97-AF65-F5344CB8AC3E}">
        <p14:creationId xmlns:p14="http://schemas.microsoft.com/office/powerpoint/2010/main" val="150687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4F28A-652C-E172-0792-368C40543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E5C043A7-C06A-1C26-4F65-B47B59692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544285B9-1CE3-02A8-D28B-116AA80F25F6}"/>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E1FCD351-FF23-FC77-40C5-4DB1BA99C70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1FA8E9A3-29B7-D495-4F39-947910FFF939}"/>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132411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5667A6-9A82-6CDD-0C4D-1347D80189C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4A120D5-9AF9-8B57-3C1C-C148BD0B7E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AB70EBD8-7F1E-D396-65BB-DE0EE93B05E3}"/>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26FC9939-8F18-53BF-B847-2536C47E1C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8C11B09-35C6-08DB-DC60-3F6C32588B24}"/>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58787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482196-0111-785A-3723-3A439CF01B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A595D149-0DAD-EDF0-0014-7D2464A4DB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BB09AB6-B3A4-910B-80BC-68BCF780A635}"/>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1FCACE64-1AE3-ACE7-6C92-43B629F6A79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694A27E-5073-B222-B12D-54520A2126C2}"/>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294003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81932-58C8-DFA2-2BAD-5C0AF21D10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D35D6BD-3383-5586-B412-7D45CA7828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2B8C8EB-6308-29EA-6522-69117FE83CFA}"/>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3BC8583C-1B31-4D79-F32A-6BB760EFEF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4094FDE6-EA43-C452-31A3-6770B3D22FB8}"/>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138570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E44C2-5E07-E0E8-D22E-D97E1953F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AF32BAB-14D9-5757-F0EC-01587653A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AD2FD6-E020-DDDC-F1E6-362EDCF5F63C}"/>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04FC805C-895B-5E18-CD98-0ACC261727E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A8DF490B-4605-2773-4A17-B002F5C0F43B}"/>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145951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CE0B3-BCA0-F7BE-1910-079E647672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3FE24871-2D50-8E70-68F3-94C131774C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029E4A3-C733-CBC6-1E19-988458E12E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FF2E6AC-C3A4-D327-01CB-B7C447685E66}"/>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6" name="Footer Placeholder 5">
            <a:extLst>
              <a:ext uri="{FF2B5EF4-FFF2-40B4-BE49-F238E27FC236}">
                <a16:creationId xmlns:a16="http://schemas.microsoft.com/office/drawing/2014/main" xmlns="" id="{073422BB-4562-7170-A2D7-DFF47DBF03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44B41FBC-F51D-1271-4603-D49086C90E75}"/>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1786048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07A3F-1B05-E0A2-07FD-D4DF1BAE507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E40835D-6B37-0279-CE5F-674EDE5A1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335BEA9-1F1E-5A12-2D04-63F8828F63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209DEA94-7709-3F55-756B-E035696D5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2DBA610-62EF-412D-0AFA-420A4FAFA5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0ADE0F3D-5A03-1906-5965-3834037E3F68}"/>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8" name="Footer Placeholder 7">
            <a:extLst>
              <a:ext uri="{FF2B5EF4-FFF2-40B4-BE49-F238E27FC236}">
                <a16:creationId xmlns:a16="http://schemas.microsoft.com/office/drawing/2014/main" xmlns="" id="{A53683D4-3EF9-4BFC-8E63-C219E6EB58A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57E97E00-5A9E-50F6-FE11-70AACB6E2FF7}"/>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241990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33EF3E-8A92-5B64-7D41-31E516B795B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2A864F48-A80F-640A-C048-590A147B3416}"/>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4" name="Footer Placeholder 3">
            <a:extLst>
              <a:ext uri="{FF2B5EF4-FFF2-40B4-BE49-F238E27FC236}">
                <a16:creationId xmlns:a16="http://schemas.microsoft.com/office/drawing/2014/main" xmlns="" id="{9224F811-D6EE-F986-1886-84A51F37181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5F1BD20E-04DF-848F-C593-311A180A1A0C}"/>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3731816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DCA1F7-DAA5-B707-483F-598E496B08B6}"/>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3" name="Footer Placeholder 2">
            <a:extLst>
              <a:ext uri="{FF2B5EF4-FFF2-40B4-BE49-F238E27FC236}">
                <a16:creationId xmlns:a16="http://schemas.microsoft.com/office/drawing/2014/main" xmlns="" id="{711D7737-920F-F4A1-E98A-64E5D0717FB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7D286D7C-A770-DBCC-F4A2-121D9852D984}"/>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87829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D90B3-AA67-210C-B4B6-891BC2EDF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40EEFADC-FA6D-5BC8-8ABC-F8D6E85D5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0209D2B2-4820-D64F-EF46-E2ED0592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740F76-6D92-7576-0FD5-C90C71207096}"/>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6" name="Footer Placeholder 5">
            <a:extLst>
              <a:ext uri="{FF2B5EF4-FFF2-40B4-BE49-F238E27FC236}">
                <a16:creationId xmlns:a16="http://schemas.microsoft.com/office/drawing/2014/main" xmlns="" id="{F757D21A-FEA8-6206-22EB-04FBAFBDA20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BC1E62B6-3C04-59D6-951C-5B3E3C909713}"/>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154296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C42B-1442-11C8-DE52-2BD382C20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DC8910BB-CAA6-7EB7-383B-420A0B722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xmlns="" id="{E91B90D1-4D55-F1B3-B702-3DE5F67B4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74622B-167A-5B79-5578-862297A0CF0C}"/>
              </a:ext>
            </a:extLst>
          </p:cNvPr>
          <p:cNvSpPr>
            <a:spLocks noGrp="1"/>
          </p:cNvSpPr>
          <p:nvPr>
            <p:ph type="dt" sz="half" idx="10"/>
          </p:nvPr>
        </p:nvSpPr>
        <p:spPr/>
        <p:txBody>
          <a:bodyPr/>
          <a:lstStyle/>
          <a:p>
            <a:fld id="{FE64376B-026E-46B2-A930-2E30DE94F54D}" type="datetimeFigureOut">
              <a:rPr lang="en-IN" smtClean="0"/>
              <a:t>28-04-2026</a:t>
            </a:fld>
            <a:endParaRPr lang="en-IN"/>
          </a:p>
        </p:txBody>
      </p:sp>
      <p:sp>
        <p:nvSpPr>
          <p:cNvPr id="6" name="Footer Placeholder 5">
            <a:extLst>
              <a:ext uri="{FF2B5EF4-FFF2-40B4-BE49-F238E27FC236}">
                <a16:creationId xmlns:a16="http://schemas.microsoft.com/office/drawing/2014/main" xmlns="" id="{8B1FDC48-2E0F-C5E2-8D5D-36DF9441B9C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2C245246-202E-34B4-32D3-FA7B155D9002}"/>
              </a:ext>
            </a:extLst>
          </p:cNvPr>
          <p:cNvSpPr>
            <a:spLocks noGrp="1"/>
          </p:cNvSpPr>
          <p:nvPr>
            <p:ph type="sldNum" sz="quarter" idx="12"/>
          </p:nvPr>
        </p:nvSpPr>
        <p:spPr/>
        <p:txBody>
          <a:bodyPr/>
          <a:lstStyle/>
          <a:p>
            <a:fld id="{F25120EE-0357-4881-B158-6D26E98D451D}" type="slidenum">
              <a:rPr lang="en-IN" smtClean="0"/>
              <a:t>‹#›</a:t>
            </a:fld>
            <a:endParaRPr lang="en-IN"/>
          </a:p>
        </p:txBody>
      </p:sp>
    </p:spTree>
    <p:extLst>
      <p:ext uri="{BB962C8B-B14F-4D97-AF65-F5344CB8AC3E}">
        <p14:creationId xmlns:p14="http://schemas.microsoft.com/office/powerpoint/2010/main" val="302587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6B4A635-2333-D597-CDFA-4918F8BE1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07DA2F7-3B77-B949-DBEF-1C2FE7B35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BFEB6E0-BBB5-3D6A-5799-46D56175BC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4376B-026E-46B2-A930-2E30DE94F54D}" type="datetimeFigureOut">
              <a:rPr lang="en-IN" smtClean="0"/>
              <a:t>28-04-2026</a:t>
            </a:fld>
            <a:endParaRPr lang="en-IN"/>
          </a:p>
        </p:txBody>
      </p:sp>
      <p:sp>
        <p:nvSpPr>
          <p:cNvPr id="5" name="Footer Placeholder 4">
            <a:extLst>
              <a:ext uri="{FF2B5EF4-FFF2-40B4-BE49-F238E27FC236}">
                <a16:creationId xmlns:a16="http://schemas.microsoft.com/office/drawing/2014/main" xmlns="" id="{D2FF22BB-2F3F-DB15-A61F-6567776CD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FEA87F85-1F1A-ED8F-9721-D9D4DB46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120EE-0357-4881-B158-6D26E98D451D}" type="slidenum">
              <a:rPr lang="en-IN" smtClean="0"/>
              <a:t>‹#›</a:t>
            </a:fld>
            <a:endParaRPr lang="en-IN"/>
          </a:p>
        </p:txBody>
      </p:sp>
    </p:spTree>
    <p:extLst>
      <p:ext uri="{BB962C8B-B14F-4D97-AF65-F5344CB8AC3E}">
        <p14:creationId xmlns:p14="http://schemas.microsoft.com/office/powerpoint/2010/main" val="463233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hyperlink" Target="https://udyamregistration.gov.in/Government-India/Ministry-MSME-registration.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msme.gov.in/central-schem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kviconline.gov.in/pmegpeportal/jsp/pmegponline.jsp" TargetMode="Externa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my.msme.gov.in/MyMsme/Reg/COM_ViewEvent.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ic.msme.gov.i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loginzed.msme.gov.in/Msme/Login" TargetMode="External"/><Relationship Id="rId1" Type="http://schemas.openxmlformats.org/officeDocument/2006/relationships/slideLayout" Target="../slideLayouts/slideLayout2.xml"/><Relationship Id="rId4" Type="http://schemas.openxmlformats.org/officeDocument/2006/relationships/hyperlink" Target="https://zed.msme.gov.in/zed-certified-msmes"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luster.dcmsme.gov.i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cmsme.gov.in/CLCS_TUS_Scheme/Cluster-Development-Programme/Scheme_Guideline.asp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luster.dcmsme.gov.i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dcmsme.gov.in/CLCS_TUS_Scheme/Cluster-Development-Programme/Scheme_Guideline.asp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rxil.in/" TargetMode="External"/><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invoicemart.com/" TargetMode="External"/><Relationship Id="rId4" Type="http://schemas.openxmlformats.org/officeDocument/2006/relationships/hyperlink" Target="https://www.m1xchange.com/"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amadhaan.msme.gov.in/WriteReadData/DocumentFile/MSMED2006act.pdf" TargetMode="External"/><Relationship Id="rId2" Type="http://schemas.openxmlformats.org/officeDocument/2006/relationships/hyperlink" Target="https://samadhaan.msme.gov.in/MyMsme/MSEFC/MSEFC_Open_Report.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3.sv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9.png"/><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35.sv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chart" Target="../charts/chart1.xml"/><Relationship Id="rId9" Type="http://schemas.microsoft.com/office/2007/relationships/diagramDrawing" Target="../diagrams/drawing4.xml"/><Relationship Id="rId14" Type="http://schemas.microsoft.com/office/2007/relationships/diagramDrawing" Target="../diagrams/drawing5.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2.xml"/><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5.svg"/><Relationship Id="rId5" Type="http://schemas.openxmlformats.org/officeDocument/2006/relationships/chart" Target="../charts/chart4.xml"/><Relationship Id="rId10" Type="http://schemas.openxmlformats.org/officeDocument/2006/relationships/image" Target="../media/image20.png"/><Relationship Id="rId4" Type="http://schemas.openxmlformats.org/officeDocument/2006/relationships/chart" Target="../charts/chart3.xml"/><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udyamregistration.gov.in/docs/261838_220191.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xmlns="" id="{708A09B5-5E09-15C8-FF60-CF78610EF2AB}"/>
              </a:ext>
            </a:extLst>
          </p:cNvPr>
          <p:cNvPicPr/>
          <p:nvPr/>
        </p:nvPicPr>
        <p:blipFill>
          <a:blip r:embed="rId2" cstate="print">
            <a:alphaModFix amt="80000"/>
          </a:blip>
          <a:stretch>
            <a:fillRect/>
          </a:stretch>
        </p:blipFill>
        <p:spPr>
          <a:xfrm>
            <a:off x="4976820" y="827714"/>
            <a:ext cx="2238359" cy="2200275"/>
          </a:xfrm>
          <a:prstGeom prst="rect">
            <a:avLst/>
          </a:prstGeom>
        </p:spPr>
      </p:pic>
      <p:sp>
        <p:nvSpPr>
          <p:cNvPr id="3" name="TextBox 2">
            <a:extLst>
              <a:ext uri="{FF2B5EF4-FFF2-40B4-BE49-F238E27FC236}">
                <a16:creationId xmlns:a16="http://schemas.microsoft.com/office/drawing/2014/main" xmlns="" id="{E2643998-CE59-2677-84AC-B9A544C0EE5C}"/>
              </a:ext>
            </a:extLst>
          </p:cNvPr>
          <p:cNvSpPr txBox="1"/>
          <p:nvPr/>
        </p:nvSpPr>
        <p:spPr>
          <a:xfrm>
            <a:off x="2252662" y="3176856"/>
            <a:ext cx="7686674" cy="2169825"/>
          </a:xfrm>
          <a:prstGeom prst="rect">
            <a:avLst/>
          </a:prstGeom>
          <a:noFill/>
        </p:spPr>
        <p:txBody>
          <a:bodyPr wrap="square" rtlCol="0">
            <a:spAutoFit/>
          </a:bodyPr>
          <a:lstStyle/>
          <a:p>
            <a:pPr algn="ctr"/>
            <a:r>
              <a:rPr lang="hi-IN" altLang="en-US" sz="2000"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rPr>
              <a:t>भारत सरकार </a:t>
            </a:r>
            <a:endParaRPr lang="en-IN" altLang="en-US" sz="2000"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endParaRPr>
          </a:p>
          <a:p>
            <a:pPr algn="ctr"/>
            <a:r>
              <a:rPr lang="en-IN" altLang="en-US"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rPr>
              <a:t>GOVERNMENT OF INDIA</a:t>
            </a:r>
          </a:p>
          <a:p>
            <a:pPr algn="ctr"/>
            <a:r>
              <a:rPr lang="hi-IN" altLang="en-US" sz="2000"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rPr>
              <a:t>सूक्ष्म, लघु और मध्यम उद्यम मंत्रालय</a:t>
            </a:r>
            <a:endParaRPr lang="en-IN" altLang="en-US" sz="2000"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endParaRPr>
          </a:p>
          <a:p>
            <a:pPr algn="ctr"/>
            <a:r>
              <a:rPr lang="en-IN" altLang="en-US" sz="1800" b="1" dirty="0">
                <a:solidFill>
                  <a:srgbClr val="002060"/>
                </a:solidFill>
                <a:latin typeface="Microsoft JhengHei UI" panose="020B0604030504040204" pitchFamily="34" charset="-120"/>
                <a:ea typeface="Microsoft JhengHei UI" panose="020B0604030504040204" pitchFamily="34" charset="-120"/>
                <a:cs typeface="Nirmala UI" panose="020B0502040204020203" pitchFamily="34" charset="0"/>
              </a:rPr>
              <a:t>MINISTRY OF MICRO, SMALL &amp; MEDIUM ENTERPRISES</a:t>
            </a:r>
          </a:p>
          <a:p>
            <a:pPr algn="ctr"/>
            <a:endParaRPr lang="en-IN" altLang="en-US" sz="1800" b="1" dirty="0">
              <a:solidFill>
                <a:schemeClr val="tx2"/>
              </a:solidFill>
              <a:latin typeface="Microsoft JhengHei UI" panose="020B0604030504040204" pitchFamily="34" charset="-120"/>
              <a:ea typeface="Microsoft JhengHei UI" panose="020B0604030504040204" pitchFamily="34" charset="-120"/>
              <a:cs typeface="Nirmala UI" panose="020B0502040204020203" pitchFamily="34" charset="0"/>
            </a:endParaRPr>
          </a:p>
          <a:p>
            <a:pPr algn="ctr"/>
            <a:r>
              <a:rPr lang="hi-IN" altLang="en-US" sz="2000" b="1" dirty="0">
                <a:solidFill>
                  <a:schemeClr val="tx2"/>
                </a:solidFill>
                <a:latin typeface="Nirmala UI" panose="020B0502040204020203" pitchFamily="34" charset="0"/>
                <a:cs typeface="Nirmala UI" panose="020B0502040204020203" pitchFamily="34" charset="0"/>
              </a:rPr>
              <a:t>एमएसएमई</a:t>
            </a:r>
            <a:r>
              <a:rPr lang="en-IN" altLang="en-US" sz="2000" b="1" dirty="0">
                <a:solidFill>
                  <a:schemeClr val="tx2"/>
                </a:solidFill>
                <a:latin typeface="Nirmala UI" panose="020B0502040204020203" pitchFamily="34" charset="0"/>
                <a:cs typeface="Nirmala UI" panose="020B0502040204020203" pitchFamily="34" charset="0"/>
              </a:rPr>
              <a:t>-</a:t>
            </a:r>
            <a:r>
              <a:rPr lang="hi-IN" altLang="en-US" sz="2000" b="1" dirty="0">
                <a:solidFill>
                  <a:schemeClr val="tx2"/>
                </a:solidFill>
                <a:latin typeface="Nirmala UI" panose="020B0502040204020203" pitchFamily="34" charset="0"/>
                <a:cs typeface="Nirmala UI" panose="020B0502040204020203" pitchFamily="34" charset="0"/>
              </a:rPr>
              <a:t>विकास कार्यालय</a:t>
            </a:r>
            <a:r>
              <a:rPr lang="en-IN" altLang="en-US" sz="2000" b="1" dirty="0">
                <a:solidFill>
                  <a:schemeClr val="tx2"/>
                </a:solidFill>
                <a:latin typeface="Nirmala UI" panose="020B0502040204020203" pitchFamily="34" charset="0"/>
                <a:cs typeface="Nirmala UI" panose="020B0502040204020203" pitchFamily="34" charset="0"/>
              </a:rPr>
              <a:t>, </a:t>
            </a:r>
            <a:r>
              <a:rPr lang="hi-IN" altLang="en-US" sz="2000" b="1" dirty="0">
                <a:solidFill>
                  <a:schemeClr val="tx2"/>
                </a:solidFill>
                <a:latin typeface="Nirmala UI" panose="020B0502040204020203" pitchFamily="34" charset="0"/>
                <a:cs typeface="Nirmala UI" panose="020B0502040204020203" pitchFamily="34" charset="0"/>
              </a:rPr>
              <a:t>अहमदाबाद</a:t>
            </a:r>
            <a:r>
              <a:rPr lang="hi-IN" altLang="en-US" sz="2300" b="1" dirty="0">
                <a:solidFill>
                  <a:schemeClr val="tx2"/>
                </a:solidFill>
                <a:latin typeface="Nirmala UI" panose="020B0502040204020203" pitchFamily="34" charset="0"/>
                <a:cs typeface="Nirmala UI" panose="020B0502040204020203" pitchFamily="34" charset="0"/>
              </a:rPr>
              <a:t> </a:t>
            </a:r>
            <a:endParaRPr lang="en-IN" altLang="en-US" sz="2300" b="1" dirty="0">
              <a:solidFill>
                <a:schemeClr val="tx2"/>
              </a:solidFill>
              <a:latin typeface="Microsoft JhengHei UI" panose="020B0604030504040204" pitchFamily="34" charset="-120"/>
              <a:ea typeface="Microsoft JhengHei UI" panose="020B0604030504040204" pitchFamily="34" charset="-120"/>
              <a:cs typeface="Nirmala UI" panose="020B0502040204020203" pitchFamily="34" charset="0"/>
            </a:endParaRPr>
          </a:p>
          <a:p>
            <a:pPr algn="ctr"/>
            <a:r>
              <a:rPr lang="en-IN" altLang="en-US" sz="1800" b="1" dirty="0">
                <a:solidFill>
                  <a:schemeClr val="tx2"/>
                </a:solidFill>
                <a:latin typeface="Microsoft JhengHei UI" panose="020B0604030504040204" pitchFamily="34" charset="-120"/>
                <a:ea typeface="Microsoft JhengHei UI" panose="020B0604030504040204" pitchFamily="34" charset="-120"/>
                <a:cs typeface="Nirmala UI" panose="020B0502040204020203" pitchFamily="34" charset="0"/>
              </a:rPr>
              <a:t>MSME- DEVELOPMENT &amp; FACILITATION OFFICE, AHMEDABAD</a:t>
            </a:r>
            <a:endParaRPr lang="en-IN" altLang="en-US" sz="1800" dirty="0">
              <a:solidFill>
                <a:schemeClr val="tx2"/>
              </a:solidFill>
              <a:latin typeface="Microsoft JhengHei UI" panose="020B0604030504040204" pitchFamily="34" charset="-120"/>
              <a:ea typeface="Microsoft JhengHei UI" panose="020B0604030504040204" pitchFamily="34" charset="-120"/>
              <a:cs typeface="Nirmala UI" panose="020B0502040204020203" pitchFamily="34" charset="0"/>
            </a:endParaRPr>
          </a:p>
        </p:txBody>
      </p:sp>
      <p:sp>
        <p:nvSpPr>
          <p:cNvPr id="8" name="Rectangle 7">
            <a:extLst>
              <a:ext uri="{FF2B5EF4-FFF2-40B4-BE49-F238E27FC236}">
                <a16:creationId xmlns:a16="http://schemas.microsoft.com/office/drawing/2014/main" xmlns="" id="{6727122A-EE83-A2B1-BB9E-F537D6396DE4}"/>
              </a:ext>
            </a:extLst>
          </p:cNvPr>
          <p:cNvSpPr/>
          <p:nvPr/>
        </p:nvSpPr>
        <p:spPr>
          <a:xfrm>
            <a:off x="0" y="5867400"/>
            <a:ext cx="12192000" cy="65139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Graphic 5" descr="Internet with solid fill">
            <a:extLst>
              <a:ext uri="{FF2B5EF4-FFF2-40B4-BE49-F238E27FC236}">
                <a16:creationId xmlns:a16="http://schemas.microsoft.com/office/drawing/2014/main" xmlns="" id="{B2FBE250-C9B4-8364-0991-A6A30FBD13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57275" y="5969257"/>
            <a:ext cx="447675" cy="447675"/>
          </a:xfrm>
          <a:prstGeom prst="rect">
            <a:avLst/>
          </a:prstGeom>
        </p:spPr>
      </p:pic>
      <p:sp>
        <p:nvSpPr>
          <p:cNvPr id="7" name="TextBox 6">
            <a:extLst>
              <a:ext uri="{FF2B5EF4-FFF2-40B4-BE49-F238E27FC236}">
                <a16:creationId xmlns:a16="http://schemas.microsoft.com/office/drawing/2014/main" xmlns="" id="{20E92864-C5E0-FD2F-C571-4BA00279143F}"/>
              </a:ext>
            </a:extLst>
          </p:cNvPr>
          <p:cNvSpPr txBox="1"/>
          <p:nvPr/>
        </p:nvSpPr>
        <p:spPr>
          <a:xfrm>
            <a:off x="1504950" y="6015721"/>
            <a:ext cx="2505075" cy="369332"/>
          </a:xfrm>
          <a:prstGeom prst="rect">
            <a:avLst/>
          </a:prstGeom>
          <a:noFill/>
        </p:spPr>
        <p:txBody>
          <a:bodyPr wrap="square" rtlCol="0">
            <a:spAutoFit/>
          </a:bodyPr>
          <a:lstStyle/>
          <a:p>
            <a:r>
              <a:rPr lang="en-IN" b="1" dirty="0">
                <a:solidFill>
                  <a:schemeClr val="bg1"/>
                </a:solidFill>
              </a:rPr>
              <a:t>https://msme.gov.in/</a:t>
            </a:r>
          </a:p>
        </p:txBody>
      </p:sp>
      <p:pic>
        <p:nvPicPr>
          <p:cNvPr id="10" name="Graphic 9" descr="Envelope with solid fill">
            <a:extLst>
              <a:ext uri="{FF2B5EF4-FFF2-40B4-BE49-F238E27FC236}">
                <a16:creationId xmlns:a16="http://schemas.microsoft.com/office/drawing/2014/main" xmlns="" id="{F03B2F78-A142-FAA6-B80D-0CAF1533E81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55582" y="6023102"/>
            <a:ext cx="361951" cy="361951"/>
          </a:xfrm>
          <a:prstGeom prst="rect">
            <a:avLst/>
          </a:prstGeom>
        </p:spPr>
      </p:pic>
      <p:sp>
        <p:nvSpPr>
          <p:cNvPr id="11" name="TextBox 10">
            <a:extLst>
              <a:ext uri="{FF2B5EF4-FFF2-40B4-BE49-F238E27FC236}">
                <a16:creationId xmlns:a16="http://schemas.microsoft.com/office/drawing/2014/main" xmlns="" id="{31ACB621-7A97-4EC2-B471-46CAF96F6A1C}"/>
              </a:ext>
            </a:extLst>
          </p:cNvPr>
          <p:cNvSpPr txBox="1"/>
          <p:nvPr/>
        </p:nvSpPr>
        <p:spPr>
          <a:xfrm>
            <a:off x="4917533" y="6015721"/>
            <a:ext cx="2928929" cy="369332"/>
          </a:xfrm>
          <a:prstGeom prst="rect">
            <a:avLst/>
          </a:prstGeom>
          <a:noFill/>
        </p:spPr>
        <p:txBody>
          <a:bodyPr wrap="square" rtlCol="0">
            <a:spAutoFit/>
          </a:bodyPr>
          <a:lstStyle/>
          <a:p>
            <a:r>
              <a:rPr lang="en-IN" b="1" dirty="0">
                <a:solidFill>
                  <a:schemeClr val="bg1"/>
                </a:solidFill>
              </a:rPr>
              <a:t>dcdi-ahmbad@msme.gov.in</a:t>
            </a:r>
          </a:p>
        </p:txBody>
      </p:sp>
      <p:sp>
        <p:nvSpPr>
          <p:cNvPr id="4" name="TextBox 3">
            <a:extLst>
              <a:ext uri="{FF2B5EF4-FFF2-40B4-BE49-F238E27FC236}">
                <a16:creationId xmlns:a16="http://schemas.microsoft.com/office/drawing/2014/main" xmlns="" id="{D5AA316D-783B-5F14-B4C3-D93EFFA47A44}"/>
              </a:ext>
            </a:extLst>
          </p:cNvPr>
          <p:cNvSpPr txBox="1"/>
          <p:nvPr/>
        </p:nvSpPr>
        <p:spPr>
          <a:xfrm>
            <a:off x="8666541" y="6027052"/>
            <a:ext cx="2977097" cy="369332"/>
          </a:xfrm>
          <a:prstGeom prst="rect">
            <a:avLst/>
          </a:prstGeom>
          <a:noFill/>
        </p:spPr>
        <p:txBody>
          <a:bodyPr wrap="none" rtlCol="0">
            <a:spAutoFit/>
          </a:bodyPr>
          <a:lstStyle/>
          <a:p>
            <a:r>
              <a:rPr lang="en-IN" b="1" dirty="0">
                <a:solidFill>
                  <a:schemeClr val="bg1"/>
                </a:solidFill>
              </a:rPr>
              <a:t>079 27544248, 079 27543147</a:t>
            </a:r>
          </a:p>
        </p:txBody>
      </p:sp>
      <p:pic>
        <p:nvPicPr>
          <p:cNvPr id="5" name="Graphic 4" descr="Receiver with solid fill">
            <a:extLst>
              <a:ext uri="{FF2B5EF4-FFF2-40B4-BE49-F238E27FC236}">
                <a16:creationId xmlns:a16="http://schemas.microsoft.com/office/drawing/2014/main" xmlns="" id="{9E2C65C7-B435-C856-CF69-EE7BAD919B4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64216" y="6057014"/>
            <a:ext cx="288000" cy="288000"/>
          </a:xfrm>
          <a:prstGeom prst="rect">
            <a:avLst/>
          </a:prstGeom>
        </p:spPr>
      </p:pic>
    </p:spTree>
    <p:extLst>
      <p:ext uri="{BB962C8B-B14F-4D97-AF65-F5344CB8AC3E}">
        <p14:creationId xmlns:p14="http://schemas.microsoft.com/office/powerpoint/2010/main" val="306981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2227AE-3308-EC82-3D1E-197199E71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DFCD6F8-399E-4F5E-4B63-83536FC1E697}"/>
              </a:ext>
            </a:extLst>
          </p:cNvPr>
          <p:cNvSpPr>
            <a:spLocks noGrp="1"/>
          </p:cNvSpPr>
          <p:nvPr>
            <p:ph type="title"/>
          </p:nvPr>
        </p:nvSpPr>
        <p:spPr>
          <a:xfrm>
            <a:off x="3449453" y="539395"/>
            <a:ext cx="5257800" cy="461632"/>
          </a:xfrm>
        </p:spPr>
        <p:txBody>
          <a:bodyPr vert="horz" lIns="91440" tIns="45720" rIns="91440" bIns="45720" rtlCol="0" anchor="ctr">
            <a:noAutofit/>
          </a:bodyPr>
          <a:lstStyle/>
          <a:p>
            <a:pPr algn="ctr"/>
            <a:r>
              <a:rPr lang="en-IN" sz="3200" b="1" dirty="0"/>
              <a:t>About UDYAM Registration</a:t>
            </a:r>
          </a:p>
        </p:txBody>
      </p:sp>
      <p:sp>
        <p:nvSpPr>
          <p:cNvPr id="5" name="Rectangle 4">
            <a:extLst>
              <a:ext uri="{FF2B5EF4-FFF2-40B4-BE49-F238E27FC236}">
                <a16:creationId xmlns:a16="http://schemas.microsoft.com/office/drawing/2014/main" xmlns="" id="{51ED4D93-97A6-1C41-5E8E-252347B17DDD}"/>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ubtitle 2">
            <a:extLst>
              <a:ext uri="{FF2B5EF4-FFF2-40B4-BE49-F238E27FC236}">
                <a16:creationId xmlns:a16="http://schemas.microsoft.com/office/drawing/2014/main" xmlns="" id="{7459EBDC-3473-E572-383C-D101BF85A6AC}"/>
              </a:ext>
            </a:extLst>
          </p:cNvPr>
          <p:cNvSpPr txBox="1">
            <a:spLocks noGrp="1"/>
          </p:cNvSpPr>
          <p:nvPr>
            <p:ph idx="1"/>
          </p:nvPr>
        </p:nvSpPr>
        <p:spPr>
          <a:xfrm>
            <a:off x="712269" y="1277724"/>
            <a:ext cx="10732169" cy="5214131"/>
          </a:xfrm>
          <a:prstGeom prst="rect">
            <a:avLst/>
          </a:prstGeom>
        </p:spPr>
        <p:txBody>
          <a:bodyPr>
            <a:noAutofit/>
          </a:bodyPr>
          <a:lstStyle/>
          <a:p>
            <a:pPr algn="just">
              <a:lnSpc>
                <a:spcPct val="100000"/>
              </a:lnSpc>
              <a:spcBef>
                <a:spcPts val="0"/>
              </a:spcBef>
              <a:buFont typeface="Wingdings" panose="05000000000000000000" pitchFamily="2" charset="2"/>
              <a:buChar char="§"/>
            </a:pPr>
            <a:r>
              <a:rPr lang="en-US" sz="1800" dirty="0"/>
              <a:t>The form for registration shall be as provided in the Udyam Registration portal (i.e. </a:t>
            </a:r>
            <a:r>
              <a:rPr lang="en-US" sz="1800" dirty="0">
                <a:hlinkClick r:id="rId2"/>
              </a:rPr>
              <a:t>udyamregistration.gov.in</a:t>
            </a:r>
            <a:r>
              <a:rPr lang="en-US" sz="1800" dirty="0"/>
              <a:t>)</a:t>
            </a:r>
          </a:p>
          <a:p>
            <a:pPr algn="just">
              <a:lnSpc>
                <a:spcPct val="100000"/>
              </a:lnSpc>
              <a:spcBef>
                <a:spcPts val="0"/>
              </a:spcBef>
              <a:buFont typeface="Wingdings" panose="05000000000000000000" pitchFamily="2" charset="2"/>
              <a:buChar char="§"/>
            </a:pPr>
            <a:r>
              <a:rPr lang="en-US" sz="1800" b="1" dirty="0">
                <a:solidFill>
                  <a:schemeClr val="accent2"/>
                </a:solidFill>
              </a:rPr>
              <a:t>Registration is online, free of cost, paperless and user-friendly. No need for Renewal.</a:t>
            </a:r>
          </a:p>
          <a:p>
            <a:pPr algn="just">
              <a:lnSpc>
                <a:spcPct val="100000"/>
              </a:lnSpc>
              <a:spcBef>
                <a:spcPts val="0"/>
              </a:spcBef>
              <a:buFont typeface="Wingdings" panose="05000000000000000000" pitchFamily="2" charset="2"/>
              <a:buChar char="§"/>
            </a:pPr>
            <a:r>
              <a:rPr lang="en-US" sz="1800" dirty="0"/>
              <a:t>Can be filed on </a:t>
            </a:r>
            <a:r>
              <a:rPr lang="en-US" sz="1800" u="sng" dirty="0"/>
              <a:t>self-declaration basis.</a:t>
            </a:r>
            <a:r>
              <a:rPr lang="en-US" sz="1800" dirty="0"/>
              <a:t>  </a:t>
            </a:r>
            <a:r>
              <a:rPr lang="en-US" sz="1800" u="sng" dirty="0"/>
              <a:t>No documentation  or proof  </a:t>
            </a:r>
            <a:r>
              <a:rPr lang="en-US" sz="1800" dirty="0"/>
              <a:t>are required.</a:t>
            </a:r>
          </a:p>
          <a:p>
            <a:pPr algn="just">
              <a:lnSpc>
                <a:spcPct val="100000"/>
              </a:lnSpc>
              <a:spcBef>
                <a:spcPts val="0"/>
              </a:spcBef>
              <a:buFont typeface="Wingdings" panose="05000000000000000000" pitchFamily="2" charset="2"/>
              <a:buChar char="§"/>
            </a:pPr>
            <a:r>
              <a:rPr lang="en-US" altLang="en-US" sz="1800" kern="0" dirty="0">
                <a:ea typeface="Verdana" pitchFamily="34" charset="0"/>
                <a:cs typeface="Verdana" pitchFamily="34" charset="0"/>
              </a:rPr>
              <a:t>Required Documents for the Filing URC:-</a:t>
            </a:r>
          </a:p>
          <a:p>
            <a:pPr marL="784225" indent="-514350" algn="just">
              <a:lnSpc>
                <a:spcPct val="100000"/>
              </a:lnSpc>
              <a:spcBef>
                <a:spcPts val="0"/>
              </a:spcBef>
              <a:buFont typeface="+mj-lt"/>
              <a:buAutoNum type="alphaLcParenR"/>
            </a:pPr>
            <a:r>
              <a:rPr lang="en-US" sz="1800" dirty="0"/>
              <a:t>Aadhaar Number and details of an Entrepreneur (As latest updated)</a:t>
            </a:r>
          </a:p>
          <a:p>
            <a:pPr marL="784225" indent="-514350" algn="just">
              <a:lnSpc>
                <a:spcPct val="100000"/>
              </a:lnSpc>
              <a:spcBef>
                <a:spcPts val="0"/>
              </a:spcBef>
              <a:buFont typeface="+mj-lt"/>
              <a:buAutoNum type="alphaLcParenR"/>
            </a:pPr>
            <a:r>
              <a:rPr lang="en-US" sz="1800" dirty="0"/>
              <a:t>PAN details of an Entrepreneur/ Firm (As latest updated)</a:t>
            </a:r>
          </a:p>
          <a:p>
            <a:pPr marL="784225" indent="-514350" algn="just">
              <a:lnSpc>
                <a:spcPct val="100000"/>
              </a:lnSpc>
              <a:spcBef>
                <a:spcPts val="0"/>
              </a:spcBef>
              <a:buFont typeface="+mj-lt"/>
              <a:buAutoNum type="alphaLcParenR"/>
            </a:pPr>
            <a:r>
              <a:rPr lang="en-US" sz="1800" dirty="0"/>
              <a:t>Bank details of an Entrepreneur/ Firm </a:t>
            </a:r>
          </a:p>
          <a:p>
            <a:pPr marL="784225" indent="-514350" algn="just">
              <a:lnSpc>
                <a:spcPct val="100000"/>
              </a:lnSpc>
              <a:spcBef>
                <a:spcPts val="0"/>
              </a:spcBef>
              <a:buFont typeface="+mj-lt"/>
              <a:buAutoNum type="alphaLcParenR"/>
            </a:pPr>
            <a:r>
              <a:rPr lang="en-US" sz="1800" dirty="0"/>
              <a:t>Mobile number linked with Aadhaar of an Entrepreneur</a:t>
            </a:r>
          </a:p>
          <a:p>
            <a:pPr algn="just">
              <a:lnSpc>
                <a:spcPct val="100000"/>
              </a:lnSpc>
              <a:spcBef>
                <a:spcPts val="0"/>
              </a:spcBef>
              <a:buFont typeface="Wingdings" panose="05000000000000000000" pitchFamily="2" charset="2"/>
              <a:buChar char="§"/>
            </a:pPr>
            <a:endParaRPr lang="en-US" sz="1000" kern="0" dirty="0">
              <a:ea typeface="Verdana" pitchFamily="34" charset="0"/>
            </a:endParaRPr>
          </a:p>
          <a:p>
            <a:pPr algn="just">
              <a:lnSpc>
                <a:spcPct val="100000"/>
              </a:lnSpc>
              <a:spcBef>
                <a:spcPts val="0"/>
              </a:spcBef>
              <a:buFont typeface="Wingdings" panose="05000000000000000000" pitchFamily="2" charset="2"/>
              <a:buChar char="§"/>
            </a:pPr>
            <a:r>
              <a:rPr lang="en-US" sz="1800" kern="0" dirty="0">
                <a:ea typeface="Verdana" pitchFamily="34" charset="0"/>
              </a:rPr>
              <a:t>No</a:t>
            </a:r>
            <a:r>
              <a:rPr lang="en-US" sz="1800" dirty="0"/>
              <a:t> enterprise shall file more than one Udyam Registration: Provided that any number of activities including manufacturing or service or both may be specified or added in one Udyam Registration.</a:t>
            </a:r>
          </a:p>
          <a:p>
            <a:pPr algn="just">
              <a:lnSpc>
                <a:spcPct val="100000"/>
              </a:lnSpc>
              <a:spcBef>
                <a:spcPts val="0"/>
              </a:spcBef>
              <a:buFont typeface="Wingdings" panose="05000000000000000000" pitchFamily="2" charset="2"/>
              <a:buChar char="§"/>
            </a:pPr>
            <a:endParaRPr lang="en-US" sz="1000" dirty="0"/>
          </a:p>
          <a:p>
            <a:pPr algn="just">
              <a:lnSpc>
                <a:spcPct val="100000"/>
              </a:lnSpc>
              <a:spcBef>
                <a:spcPts val="0"/>
              </a:spcBef>
              <a:buFont typeface="Wingdings" panose="05000000000000000000" pitchFamily="2" charset="2"/>
              <a:buChar char="§"/>
            </a:pPr>
            <a:r>
              <a:rPr lang="en-US" sz="1800" u="sng" dirty="0"/>
              <a:t>All the units </a:t>
            </a:r>
            <a:r>
              <a:rPr lang="en-US" sz="1800" dirty="0"/>
              <a:t>with GSTIN </a:t>
            </a:r>
            <a:r>
              <a:rPr lang="en-US" sz="1800" u="sng" dirty="0"/>
              <a:t>listed against same PAN </a:t>
            </a:r>
            <a:r>
              <a:rPr lang="en-US" sz="1800" dirty="0"/>
              <a:t>shell be collectively </a:t>
            </a:r>
            <a:r>
              <a:rPr lang="en-US" sz="1800" b="1" dirty="0"/>
              <a:t>treated as one Enterprise </a:t>
            </a:r>
            <a:r>
              <a:rPr lang="en-US" sz="1800" dirty="0"/>
              <a:t>and  </a:t>
            </a:r>
            <a:r>
              <a:rPr lang="en-US" sz="1800" u="sng" dirty="0"/>
              <a:t>Aggregate Value of all such Entities </a:t>
            </a:r>
            <a:r>
              <a:rPr lang="en-US" sz="1800" dirty="0"/>
              <a:t>will be considered for deciding Category.</a:t>
            </a:r>
          </a:p>
          <a:p>
            <a:pPr algn="just">
              <a:lnSpc>
                <a:spcPct val="100000"/>
              </a:lnSpc>
              <a:spcBef>
                <a:spcPts val="0"/>
              </a:spcBef>
              <a:buFont typeface="Wingdings" panose="05000000000000000000" pitchFamily="2" charset="2"/>
              <a:buChar char="§"/>
            </a:pPr>
            <a:endParaRPr lang="en-US" sz="1000" dirty="0"/>
          </a:p>
          <a:p>
            <a:pPr algn="just">
              <a:lnSpc>
                <a:spcPct val="100000"/>
              </a:lnSpc>
              <a:spcBef>
                <a:spcPts val="0"/>
              </a:spcBef>
              <a:buFont typeface="Wingdings" panose="05000000000000000000" pitchFamily="2" charset="2"/>
              <a:buChar char="§"/>
            </a:pPr>
            <a:r>
              <a:rPr lang="en-US" sz="1800" dirty="0"/>
              <a:t>PAN &amp; GST linked details on investment &amp; turnover of enterprises </a:t>
            </a:r>
            <a:r>
              <a:rPr lang="en-US" sz="1800" u="sng" dirty="0"/>
              <a:t>taken automatically</a:t>
            </a:r>
            <a:r>
              <a:rPr lang="en-US" sz="1800" dirty="0"/>
              <a:t>  </a:t>
            </a:r>
            <a:r>
              <a:rPr lang="en-US" sz="1800" u="sng" dirty="0"/>
              <a:t>from Govt data bases</a:t>
            </a:r>
            <a:r>
              <a:rPr lang="en-US" sz="1800" dirty="0"/>
              <a:t>.</a:t>
            </a:r>
          </a:p>
          <a:p>
            <a:pPr algn="just">
              <a:lnSpc>
                <a:spcPct val="100000"/>
              </a:lnSpc>
              <a:spcBef>
                <a:spcPts val="0"/>
              </a:spcBef>
              <a:buFont typeface="Wingdings" panose="05000000000000000000" pitchFamily="2" charset="2"/>
              <a:buChar char="§"/>
            </a:pPr>
            <a:endParaRPr lang="en-US" sz="1000" dirty="0"/>
          </a:p>
          <a:p>
            <a:pPr algn="just">
              <a:lnSpc>
                <a:spcPct val="100000"/>
              </a:lnSpc>
              <a:spcBef>
                <a:spcPts val="0"/>
              </a:spcBef>
              <a:buFont typeface="Wingdings" panose="05000000000000000000" pitchFamily="2" charset="2"/>
              <a:buChar char="§"/>
            </a:pPr>
            <a:r>
              <a:rPr lang="en-US" sz="1800" dirty="0"/>
              <a:t>Whoever intentionally </a:t>
            </a:r>
            <a:r>
              <a:rPr lang="en-US" sz="1800" u="sng" dirty="0"/>
              <a:t>misrepresents or attempts to suppress the self-declared facts </a:t>
            </a:r>
            <a:r>
              <a:rPr lang="en-US" sz="1800" dirty="0"/>
              <a:t>and figures appearing in the Udyam Registration or </a:t>
            </a:r>
            <a:r>
              <a:rPr lang="en-US" sz="1800" dirty="0" err="1"/>
              <a:t>updation</a:t>
            </a:r>
            <a:r>
              <a:rPr lang="en-US" sz="1800" dirty="0"/>
              <a:t> process </a:t>
            </a:r>
            <a:r>
              <a:rPr lang="en-US" sz="1800" u="sng" dirty="0"/>
              <a:t>shall be liable to such penalty</a:t>
            </a:r>
            <a:r>
              <a:rPr lang="en-US" sz="1800" dirty="0"/>
              <a:t> as specified </a:t>
            </a:r>
            <a:r>
              <a:rPr lang="en-US" sz="1800" u="sng" dirty="0"/>
              <a:t>under section 27 of the Act.</a:t>
            </a:r>
          </a:p>
          <a:p>
            <a:pPr lvl="0" algn="just">
              <a:lnSpc>
                <a:spcPct val="100000"/>
              </a:lnSpc>
              <a:spcBef>
                <a:spcPts val="0"/>
              </a:spcBef>
              <a:buClr>
                <a:schemeClr val="tx2"/>
              </a:buClr>
              <a:buSzPct val="75000"/>
              <a:buFont typeface="Wingdings" panose="05000000000000000000" pitchFamily="2" charset="2"/>
              <a:buChar char="§"/>
              <a:defRPr/>
            </a:pPr>
            <a:endParaRPr kumimoji="0" lang="en-US" altLang="en-US" sz="1800" i="0" u="none" strike="noStrike" kern="0" cap="none" spc="0" normalizeH="0" baseline="0" noProof="0" dirty="0">
              <a:ln>
                <a:noFill/>
              </a:ln>
              <a:effectLst/>
              <a:uLnTx/>
              <a:uFillTx/>
              <a:ea typeface="Verdana" pitchFamily="34" charset="0"/>
              <a:cs typeface="Verdana" pitchFamily="34" charset="0"/>
            </a:endParaRPr>
          </a:p>
        </p:txBody>
      </p:sp>
      <p:cxnSp>
        <p:nvCxnSpPr>
          <p:cNvPr id="6" name="Straight Connector 5">
            <a:extLst>
              <a:ext uri="{FF2B5EF4-FFF2-40B4-BE49-F238E27FC236}">
                <a16:creationId xmlns:a16="http://schemas.microsoft.com/office/drawing/2014/main" xmlns="" id="{4B091A26-A24B-561A-D0F9-4E2A7B543996}"/>
              </a:ext>
            </a:extLst>
          </p:cNvPr>
          <p:cNvCxnSpPr>
            <a:cxnSpLocks/>
          </p:cNvCxnSpPr>
          <p:nvPr/>
        </p:nvCxnSpPr>
        <p:spPr>
          <a:xfrm>
            <a:off x="2496000" y="997900"/>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02639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B19741-C082-99D2-F079-D8B13A57F74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xmlns="" id="{F2F8268E-D289-85A4-AF26-FF17EBBA7990}"/>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xmlns="" id="{A43CD906-E0D0-D232-0073-8AF7DF3C7955}"/>
              </a:ext>
            </a:extLst>
          </p:cNvPr>
          <p:cNvSpPr>
            <a:spLocks noGrp="1"/>
          </p:cNvSpPr>
          <p:nvPr>
            <p:ph idx="1"/>
          </p:nvPr>
        </p:nvSpPr>
        <p:spPr>
          <a:xfrm>
            <a:off x="1106424" y="1104900"/>
            <a:ext cx="10122408" cy="4275622"/>
          </a:xfrm>
        </p:spPr>
        <p:txBody>
          <a:bodyPr>
            <a:noAutofit/>
          </a:bodyPr>
          <a:lstStyle/>
          <a:p>
            <a:pPr algn="just">
              <a:lnSpc>
                <a:spcPct val="100000"/>
              </a:lnSpc>
              <a:spcBef>
                <a:spcPts val="0"/>
              </a:spcBef>
              <a:buClr>
                <a:schemeClr val="tx1"/>
              </a:buClr>
              <a:buSzPct val="100000"/>
              <a:buFont typeface="Wingdings" panose="05000000000000000000" pitchFamily="2" charset="2"/>
              <a:buChar char="§"/>
            </a:pPr>
            <a:r>
              <a:rPr lang="en-US" sz="2000" dirty="0"/>
              <a:t>Govt. has now provided the </a:t>
            </a:r>
            <a:r>
              <a:rPr lang="en-US" sz="2000" u="sng" dirty="0"/>
              <a:t>exemption from the requirement of having  GSTIN</a:t>
            </a:r>
            <a:r>
              <a:rPr lang="en-US" sz="2000" dirty="0"/>
              <a:t> </a:t>
            </a:r>
            <a:r>
              <a:rPr lang="en-US" sz="2000" u="sng" dirty="0"/>
              <a:t>as per the provisions </a:t>
            </a:r>
            <a:r>
              <a:rPr lang="en-US" sz="2000" dirty="0"/>
              <a:t>of the Central Goods and Services Tax Act, 2017. </a:t>
            </a:r>
          </a:p>
          <a:p>
            <a:pPr algn="just">
              <a:lnSpc>
                <a:spcPct val="100000"/>
              </a:lnSpc>
              <a:spcBef>
                <a:spcPts val="0"/>
              </a:spcBef>
              <a:buClr>
                <a:schemeClr val="tx1"/>
              </a:buClr>
              <a:buSzPct val="100000"/>
              <a:buFont typeface="Wingdings" panose="05000000000000000000" pitchFamily="2" charset="2"/>
              <a:buChar char="§"/>
            </a:pPr>
            <a:endParaRPr lang="en-US" sz="1000" dirty="0"/>
          </a:p>
          <a:p>
            <a:pPr algn="just">
              <a:lnSpc>
                <a:spcPct val="100000"/>
              </a:lnSpc>
              <a:spcBef>
                <a:spcPts val="0"/>
              </a:spcBef>
              <a:buClr>
                <a:schemeClr val="tx1"/>
              </a:buClr>
              <a:buSzPct val="100000"/>
              <a:buFont typeface="Wingdings" panose="05000000000000000000" pitchFamily="2" charset="2"/>
              <a:buChar char="§"/>
            </a:pPr>
            <a:r>
              <a:rPr lang="en-US" sz="2000" dirty="0"/>
              <a:t>In case of any proprietorship enterprise not registered under any Act or rules of the Central /State Government, the </a:t>
            </a:r>
            <a:r>
              <a:rPr lang="en-US" sz="2000" u="sng" dirty="0"/>
              <a:t>proprietor may use his or her PAN for registration of the enterprise </a:t>
            </a:r>
            <a:r>
              <a:rPr lang="en-US" sz="2000" dirty="0"/>
              <a:t>in the Udyam Registration portal and for all other types of enterprises PAN shall be mandatory.</a:t>
            </a:r>
          </a:p>
          <a:p>
            <a:pPr algn="just">
              <a:lnSpc>
                <a:spcPct val="100000"/>
              </a:lnSpc>
              <a:spcBef>
                <a:spcPts val="0"/>
              </a:spcBef>
              <a:buClr>
                <a:schemeClr val="tx1"/>
              </a:buClr>
              <a:buSzPct val="100000"/>
              <a:buFont typeface="Wingdings" panose="05000000000000000000" pitchFamily="2" charset="2"/>
              <a:buChar char="§"/>
            </a:pPr>
            <a:endParaRPr lang="en-US" sz="1000" dirty="0"/>
          </a:p>
          <a:p>
            <a:pPr algn="just">
              <a:lnSpc>
                <a:spcPct val="100000"/>
              </a:lnSpc>
              <a:spcBef>
                <a:spcPts val="0"/>
              </a:spcBef>
              <a:buClr>
                <a:schemeClr val="tx1"/>
              </a:buClr>
              <a:buSzPct val="100000"/>
              <a:buFont typeface="Wingdings" panose="05000000000000000000" pitchFamily="2" charset="2"/>
              <a:buChar char="§"/>
            </a:pPr>
            <a:r>
              <a:rPr lang="en-US" sz="2000" dirty="0"/>
              <a:t>The expression plant and machinery or equipment of the enterprise,</a:t>
            </a:r>
            <a:r>
              <a:rPr lang="en-US" sz="2000" u="sng" dirty="0"/>
              <a:t> shall have the same meaning </a:t>
            </a:r>
            <a:r>
              <a:rPr lang="en-US" sz="2000" dirty="0"/>
              <a:t>as assigned to the plant and machinery in the </a:t>
            </a:r>
            <a:r>
              <a:rPr lang="en-US" sz="2000" u="sng" dirty="0"/>
              <a:t>IT Rules, 1962 </a:t>
            </a:r>
            <a:r>
              <a:rPr lang="en-US" sz="2000" dirty="0"/>
              <a:t>framed under the IT Act, 1961 and </a:t>
            </a:r>
            <a:r>
              <a:rPr lang="en-US" sz="2000" u="sng" dirty="0"/>
              <a:t>shall </a:t>
            </a:r>
            <a:r>
              <a:rPr lang="en-US" sz="2000" b="1" u="sng" dirty="0"/>
              <a:t>include  all tangible assets </a:t>
            </a:r>
            <a:r>
              <a:rPr lang="en-US" sz="2000" u="sng" dirty="0"/>
              <a:t>(other than land and building, furniture and fittings).</a:t>
            </a:r>
          </a:p>
          <a:p>
            <a:pPr algn="just">
              <a:lnSpc>
                <a:spcPct val="100000"/>
              </a:lnSpc>
              <a:spcBef>
                <a:spcPts val="0"/>
              </a:spcBef>
              <a:buClr>
                <a:schemeClr val="tx1"/>
              </a:buClr>
              <a:buSzPct val="100000"/>
              <a:buFont typeface="Wingdings" panose="05000000000000000000" pitchFamily="2" charset="2"/>
              <a:buChar char="§"/>
            </a:pPr>
            <a:endParaRPr lang="en-US" sz="1000" u="sng" dirty="0"/>
          </a:p>
          <a:p>
            <a:pPr algn="just">
              <a:lnSpc>
                <a:spcPct val="100000"/>
              </a:lnSpc>
              <a:spcBef>
                <a:spcPts val="0"/>
              </a:spcBef>
              <a:buClr>
                <a:schemeClr val="tx1"/>
              </a:buClr>
              <a:buSzPct val="100000"/>
              <a:buFont typeface="Wingdings" panose="05000000000000000000" pitchFamily="2" charset="2"/>
              <a:buChar char="§"/>
            </a:pPr>
            <a:r>
              <a:rPr lang="en-US" sz="2000" dirty="0"/>
              <a:t>The </a:t>
            </a:r>
            <a:r>
              <a:rPr lang="en-US" sz="2000" u="sng" dirty="0"/>
              <a:t>value of Plant &amp; Machinery or Equipments </a:t>
            </a:r>
            <a:r>
              <a:rPr lang="en-US" sz="2000" dirty="0"/>
              <a:t>shall mean the </a:t>
            </a:r>
            <a:r>
              <a:rPr lang="en-US" sz="2000" u="sng" dirty="0"/>
              <a:t>Written Down Value </a:t>
            </a:r>
            <a:r>
              <a:rPr lang="en-US" sz="2000" dirty="0"/>
              <a:t>(WDV) as at the end of the FY </a:t>
            </a:r>
            <a:r>
              <a:rPr lang="en-US" sz="2000" u="sng" dirty="0"/>
              <a:t>as defined in the Income Tax Act </a:t>
            </a:r>
            <a:r>
              <a:rPr lang="en-US" sz="2000" dirty="0"/>
              <a:t>and not the cost of acquisition or original price,.</a:t>
            </a:r>
            <a:endParaRPr lang="en-US" sz="1800" dirty="0">
              <a:solidFill>
                <a:srgbClr val="FFC000"/>
              </a:solidFill>
            </a:endParaRPr>
          </a:p>
        </p:txBody>
      </p:sp>
      <p:sp>
        <p:nvSpPr>
          <p:cNvPr id="6" name="Title 1">
            <a:extLst>
              <a:ext uri="{FF2B5EF4-FFF2-40B4-BE49-F238E27FC236}">
                <a16:creationId xmlns:a16="http://schemas.microsoft.com/office/drawing/2014/main" xmlns="" id="{776BBC3F-2AEA-C385-EA5B-50A52268379F}"/>
              </a:ext>
            </a:extLst>
          </p:cNvPr>
          <p:cNvSpPr txBox="1">
            <a:spLocks/>
          </p:cNvSpPr>
          <p:nvPr/>
        </p:nvSpPr>
        <p:spPr>
          <a:xfrm>
            <a:off x="3449453" y="539395"/>
            <a:ext cx="5257800" cy="461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a:t>About UDYAM Registration</a:t>
            </a:r>
            <a:endParaRPr lang="en-IN" sz="3200" b="1" dirty="0"/>
          </a:p>
        </p:txBody>
      </p:sp>
      <p:cxnSp>
        <p:nvCxnSpPr>
          <p:cNvPr id="7" name="Straight Connector 6">
            <a:extLst>
              <a:ext uri="{FF2B5EF4-FFF2-40B4-BE49-F238E27FC236}">
                <a16:creationId xmlns:a16="http://schemas.microsoft.com/office/drawing/2014/main" xmlns="" id="{35B43342-54B3-22D1-A3F0-6EE9C4366D82}"/>
              </a:ext>
            </a:extLst>
          </p:cNvPr>
          <p:cNvCxnSpPr>
            <a:cxnSpLocks/>
          </p:cNvCxnSpPr>
          <p:nvPr/>
        </p:nvCxnSpPr>
        <p:spPr>
          <a:xfrm>
            <a:off x="2496000" y="997900"/>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9538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0B10F-C4D9-0546-0347-BCEF4BA8C734}"/>
              </a:ext>
            </a:extLst>
          </p:cNvPr>
          <p:cNvSpPr>
            <a:spLocks noGrp="1"/>
          </p:cNvSpPr>
          <p:nvPr>
            <p:ph type="title"/>
          </p:nvPr>
        </p:nvSpPr>
        <p:spPr>
          <a:xfrm>
            <a:off x="838200" y="365126"/>
            <a:ext cx="10515600" cy="799532"/>
          </a:xfrm>
        </p:spPr>
        <p:txBody>
          <a:bodyPr>
            <a:normAutofit/>
          </a:bodyPr>
          <a:lstStyle/>
          <a:p>
            <a:pPr algn="ctr"/>
            <a:r>
              <a:rPr lang="en-IN" sz="4000" b="1" dirty="0"/>
              <a:t>Champions Portal</a:t>
            </a:r>
          </a:p>
        </p:txBody>
      </p:sp>
      <p:sp>
        <p:nvSpPr>
          <p:cNvPr id="6" name="Rectangle 5">
            <a:extLst>
              <a:ext uri="{FF2B5EF4-FFF2-40B4-BE49-F238E27FC236}">
                <a16:creationId xmlns:a16="http://schemas.microsoft.com/office/drawing/2014/main" xmlns="" id="{5FCBBE16-DEE9-C06D-7D8A-87330CB21C97}"/>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Content Placeholder 4">
            <a:extLst>
              <a:ext uri="{FF2B5EF4-FFF2-40B4-BE49-F238E27FC236}">
                <a16:creationId xmlns:a16="http://schemas.microsoft.com/office/drawing/2014/main" xmlns="" id="{2EDB073A-CD7D-97D8-23CD-D10D4FD473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01" b="4949"/>
          <a:stretch>
            <a:fillRect/>
          </a:stretch>
        </p:blipFill>
        <p:spPr>
          <a:xfrm>
            <a:off x="1350778" y="1135775"/>
            <a:ext cx="9490443" cy="5293895"/>
          </a:xfrm>
          <a:ln>
            <a:solidFill>
              <a:schemeClr val="accent4">
                <a:lumMod val="75000"/>
              </a:schemeClr>
            </a:solidFill>
          </a:ln>
        </p:spPr>
      </p:pic>
      <p:cxnSp>
        <p:nvCxnSpPr>
          <p:cNvPr id="7" name="Straight Connector 6">
            <a:extLst>
              <a:ext uri="{FF2B5EF4-FFF2-40B4-BE49-F238E27FC236}">
                <a16:creationId xmlns:a16="http://schemas.microsoft.com/office/drawing/2014/main" xmlns="" id="{F098F0D7-8A77-3D61-B7A5-BDC21593B21E}"/>
              </a:ext>
            </a:extLst>
          </p:cNvPr>
          <p:cNvCxnSpPr>
            <a:cxnSpLocks/>
          </p:cNvCxnSpPr>
          <p:nvPr/>
        </p:nvCxnSpPr>
        <p:spPr>
          <a:xfrm>
            <a:off x="2496000" y="1017150"/>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07941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33C3BC-5021-816B-5902-A3201E20DF8A}"/>
              </a:ext>
            </a:extLst>
          </p:cNvPr>
          <p:cNvPicPr>
            <a:picLocks noGrp="1" noChangeAspect="1"/>
          </p:cNvPicPr>
          <p:nvPr>
            <p:ph idx="1"/>
          </p:nvPr>
        </p:nvPicPr>
        <p:blipFill>
          <a:blip r:embed="rId2"/>
          <a:srcRect l="257"/>
          <a:stretch>
            <a:fillRect/>
          </a:stretch>
        </p:blipFill>
        <p:spPr>
          <a:xfrm>
            <a:off x="481263" y="625642"/>
            <a:ext cx="11203805" cy="5093415"/>
          </a:xfrm>
          <a:prstGeom prst="rect">
            <a:avLst/>
          </a:prstGeom>
        </p:spPr>
      </p:pic>
      <p:sp>
        <p:nvSpPr>
          <p:cNvPr id="6" name="Rectangle 5">
            <a:extLst>
              <a:ext uri="{FF2B5EF4-FFF2-40B4-BE49-F238E27FC236}">
                <a16:creationId xmlns:a16="http://schemas.microsoft.com/office/drawing/2014/main" xmlns="" id="{93E72261-6EFA-F8FE-6559-DFF548E0E699}"/>
              </a:ext>
            </a:extLst>
          </p:cNvPr>
          <p:cNvSpPr/>
          <p:nvPr/>
        </p:nvSpPr>
        <p:spPr>
          <a:xfrm>
            <a:off x="231007" y="349323"/>
            <a:ext cx="11617692"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94429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E82914-631C-B6BE-533E-32A1A750A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4F5DD4F-AD29-D42E-5A9D-1B4326165360}"/>
              </a:ext>
            </a:extLst>
          </p:cNvPr>
          <p:cNvSpPr>
            <a:spLocks noGrp="1"/>
          </p:cNvSpPr>
          <p:nvPr>
            <p:ph type="title"/>
          </p:nvPr>
        </p:nvSpPr>
        <p:spPr>
          <a:xfrm>
            <a:off x="3467100" y="539395"/>
            <a:ext cx="5257800" cy="461632"/>
          </a:xfrm>
        </p:spPr>
        <p:txBody>
          <a:bodyPr vert="horz" lIns="91440" tIns="45720" rIns="91440" bIns="45720" rtlCol="0" anchor="ctr">
            <a:noAutofit/>
          </a:bodyPr>
          <a:lstStyle/>
          <a:p>
            <a:pPr algn="ctr"/>
            <a:r>
              <a:rPr lang="en-IN" sz="3600" b="1" dirty="0"/>
              <a:t>Central Schemes of MSMEs</a:t>
            </a:r>
          </a:p>
        </p:txBody>
      </p:sp>
      <p:sp>
        <p:nvSpPr>
          <p:cNvPr id="5" name="Rectangle 4">
            <a:extLst>
              <a:ext uri="{FF2B5EF4-FFF2-40B4-BE49-F238E27FC236}">
                <a16:creationId xmlns:a16="http://schemas.microsoft.com/office/drawing/2014/main" xmlns="" id="{7694A528-4F9F-6455-13AD-3BE550CDB3F0}"/>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7" name="Content Placeholder 6">
            <a:extLst>
              <a:ext uri="{FF2B5EF4-FFF2-40B4-BE49-F238E27FC236}">
                <a16:creationId xmlns:a16="http://schemas.microsoft.com/office/drawing/2014/main" xmlns="" id="{C0AB50FE-60FF-A564-2A49-CF89D414D6BB}"/>
              </a:ext>
            </a:extLst>
          </p:cNvPr>
          <p:cNvGraphicFramePr>
            <a:graphicFrameLocks noGrp="1"/>
          </p:cNvGraphicFramePr>
          <p:nvPr>
            <p:ph idx="1"/>
            <p:extLst>
              <p:ext uri="{D42A27DB-BD31-4B8C-83A1-F6EECF244321}">
                <p14:modId xmlns:p14="http://schemas.microsoft.com/office/powerpoint/2010/main" val="2298560212"/>
              </p:ext>
            </p:extLst>
          </p:nvPr>
        </p:nvGraphicFramePr>
        <p:xfrm>
          <a:off x="1008680" y="1316227"/>
          <a:ext cx="10174640" cy="3934524"/>
        </p:xfrm>
        <a:graphic>
          <a:graphicData uri="http://schemas.openxmlformats.org/drawingml/2006/table">
            <a:tbl>
              <a:tblPr>
                <a:tableStyleId>{5940675A-B579-460E-94D1-54222C63F5DA}</a:tableStyleId>
              </a:tblPr>
              <a:tblGrid>
                <a:gridCol w="972888">
                  <a:extLst>
                    <a:ext uri="{9D8B030D-6E8A-4147-A177-3AD203B41FA5}">
                      <a16:colId xmlns:a16="http://schemas.microsoft.com/office/drawing/2014/main" xmlns="" val="2232976422"/>
                    </a:ext>
                  </a:extLst>
                </a:gridCol>
                <a:gridCol w="9201752">
                  <a:extLst>
                    <a:ext uri="{9D8B030D-6E8A-4147-A177-3AD203B41FA5}">
                      <a16:colId xmlns:a16="http://schemas.microsoft.com/office/drawing/2014/main" xmlns="" val="2640741871"/>
                    </a:ext>
                  </a:extLst>
                </a:gridCol>
              </a:tblGrid>
              <a:tr h="357684">
                <a:tc>
                  <a:txBody>
                    <a:bodyPr/>
                    <a:lstStyle/>
                    <a:p>
                      <a:pPr algn="ctr" fontAlgn="b">
                        <a:buNone/>
                      </a:pPr>
                      <a:r>
                        <a:rPr lang="en-IN" sz="1800" b="1" u="none" strike="noStrike" dirty="0">
                          <a:effectLst/>
                        </a:rPr>
                        <a:t>Sr. N</a:t>
                      </a:r>
                      <a:endParaRPr lang="en-IN" sz="1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l" fontAlgn="b">
                        <a:buNone/>
                      </a:pPr>
                      <a:r>
                        <a:rPr lang="en-IN" sz="1800" b="1" u="none" strike="noStrike" dirty="0">
                          <a:effectLst/>
                        </a:rPr>
                        <a:t>    Schemes</a:t>
                      </a:r>
                      <a:endParaRPr lang="en-IN" sz="1800" b="1" i="0" u="none" strike="noStrike" dirty="0">
                        <a:solidFill>
                          <a:srgbClr val="FFFFFF"/>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468036690"/>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1</a:t>
                      </a:r>
                    </a:p>
                  </a:txBody>
                  <a:tcPr marL="6350" marR="6350" marT="6350" marB="0" anchor="ctr"/>
                </a:tc>
                <a:tc>
                  <a:txBody>
                    <a:bodyPr/>
                    <a:lstStyle/>
                    <a:p>
                      <a:pPr marL="0" indent="269875" algn="l" fontAlgn="b">
                        <a:buNone/>
                      </a:pPr>
                      <a:r>
                        <a:rPr lang="en-US" sz="1800" u="none" strike="noStrike" dirty="0">
                          <a:effectLst/>
                        </a:rPr>
                        <a:t>Prime Minister Employment Generation </a:t>
                      </a:r>
                      <a:r>
                        <a:rPr lang="en-US" sz="1800" u="none" strike="noStrike" dirty="0" err="1">
                          <a:effectLst/>
                        </a:rPr>
                        <a:t>Programme</a:t>
                      </a:r>
                      <a:r>
                        <a:rPr lang="en-US" sz="1800" u="none" strike="noStrike" dirty="0">
                          <a:effectLst/>
                        </a:rPr>
                        <a:t> and Other Credit Support Schemes</a:t>
                      </a:r>
                      <a:endParaRPr lang="en-US"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777397143"/>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2</a:t>
                      </a:r>
                    </a:p>
                  </a:txBody>
                  <a:tcPr marL="6350" marR="6350" marT="6350" marB="0" anchor="ctr"/>
                </a:tc>
                <a:tc>
                  <a:txBody>
                    <a:bodyPr/>
                    <a:lstStyle/>
                    <a:p>
                      <a:pPr marL="0" indent="269875" algn="l" fontAlgn="b">
                        <a:buNone/>
                      </a:pPr>
                      <a:r>
                        <a:rPr lang="en-IN" sz="1800" u="none" strike="noStrike" kern="1200" dirty="0">
                          <a:solidFill>
                            <a:schemeClr val="tx1"/>
                          </a:solidFill>
                          <a:effectLst/>
                          <a:latin typeface="+mn-lt"/>
                          <a:ea typeface="+mn-ea"/>
                          <a:cs typeface="+mn-cs"/>
                        </a:rPr>
                        <a:t>Marketing Promotion Schemes</a:t>
                      </a:r>
                    </a:p>
                  </a:txBody>
                  <a:tcPr marL="6350" marR="6350" marT="6350" marB="0" anchor="ctr"/>
                </a:tc>
                <a:extLst>
                  <a:ext uri="{0D108BD9-81ED-4DB2-BD59-A6C34878D82A}">
                    <a16:rowId xmlns:a16="http://schemas.microsoft.com/office/drawing/2014/main" xmlns="" val="1847687360"/>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3</a:t>
                      </a:r>
                    </a:p>
                  </a:txBody>
                  <a:tcPr marL="6350" marR="6350" marT="6350" marB="0" anchor="ctr"/>
                </a:tc>
                <a:tc>
                  <a:txBody>
                    <a:bodyPr/>
                    <a:lstStyle/>
                    <a:p>
                      <a:pPr marL="0" indent="269875" algn="l" fontAlgn="b">
                        <a:buNone/>
                      </a:pPr>
                      <a:r>
                        <a:rPr lang="en-US" sz="1800" u="none" strike="noStrike" kern="1200" dirty="0">
                          <a:solidFill>
                            <a:schemeClr val="tx1"/>
                          </a:solidFill>
                          <a:effectLst/>
                          <a:latin typeface="+mn-lt"/>
                          <a:ea typeface="+mn-ea"/>
                          <a:cs typeface="+mn-cs"/>
                        </a:rPr>
                        <a:t>Technology Upgradation and Quality Certification</a:t>
                      </a:r>
                    </a:p>
                  </a:txBody>
                  <a:tcPr marL="6350" marR="6350" marT="6350" marB="0" anchor="ctr"/>
                </a:tc>
                <a:extLst>
                  <a:ext uri="{0D108BD9-81ED-4DB2-BD59-A6C34878D82A}">
                    <a16:rowId xmlns:a16="http://schemas.microsoft.com/office/drawing/2014/main" xmlns="" val="285748567"/>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4</a:t>
                      </a:r>
                    </a:p>
                  </a:txBody>
                  <a:tcPr marL="6350" marR="6350" marT="6350" marB="0" anchor="ctr"/>
                </a:tc>
                <a:tc>
                  <a:txBody>
                    <a:bodyPr/>
                    <a:lstStyle/>
                    <a:p>
                      <a:pPr marL="0" indent="269875" algn="l" fontAlgn="b">
                        <a:buNone/>
                      </a:pPr>
                      <a:r>
                        <a:rPr lang="en-US" sz="1800" u="none" strike="noStrike" kern="1200" dirty="0">
                          <a:solidFill>
                            <a:schemeClr val="tx1"/>
                          </a:solidFill>
                          <a:effectLst/>
                          <a:latin typeface="+mn-lt"/>
                          <a:ea typeface="+mn-ea"/>
                          <a:cs typeface="+mn-cs"/>
                        </a:rPr>
                        <a:t>Entrepreneurship and Skill Development Programs</a:t>
                      </a:r>
                    </a:p>
                  </a:txBody>
                  <a:tcPr marL="6350" marR="6350" marT="6350" marB="0" anchor="ctr"/>
                </a:tc>
                <a:extLst>
                  <a:ext uri="{0D108BD9-81ED-4DB2-BD59-A6C34878D82A}">
                    <a16:rowId xmlns:a16="http://schemas.microsoft.com/office/drawing/2014/main" xmlns="" val="1606125215"/>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5</a:t>
                      </a:r>
                    </a:p>
                  </a:txBody>
                  <a:tcPr marL="6350" marR="6350" marT="6350" marB="0" anchor="ctr"/>
                </a:tc>
                <a:tc>
                  <a:txBody>
                    <a:bodyPr/>
                    <a:lstStyle/>
                    <a:p>
                      <a:pPr marL="0" indent="269875" algn="l" fontAlgn="b">
                        <a:buNone/>
                      </a:pPr>
                      <a:r>
                        <a:rPr lang="en-US" sz="1800" u="none" strike="noStrike" kern="1200" dirty="0">
                          <a:solidFill>
                            <a:schemeClr val="tx1"/>
                          </a:solidFill>
                          <a:effectLst/>
                          <a:latin typeface="+mn-lt"/>
                          <a:ea typeface="+mn-ea"/>
                          <a:cs typeface="+mn-cs"/>
                        </a:rPr>
                        <a:t>Micro &amp; Small Enterprises Cluster Development (MSE-CDP)</a:t>
                      </a:r>
                    </a:p>
                  </a:txBody>
                  <a:tcPr marL="6350" marR="6350" marT="6350" marB="0" anchor="ctr"/>
                </a:tc>
                <a:extLst>
                  <a:ext uri="{0D108BD9-81ED-4DB2-BD59-A6C34878D82A}">
                    <a16:rowId xmlns:a16="http://schemas.microsoft.com/office/drawing/2014/main" xmlns="" val="3303550691"/>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6</a:t>
                      </a:r>
                    </a:p>
                  </a:txBody>
                  <a:tcPr marL="6350" marR="6350" marT="6350" marB="0" anchor="ctr"/>
                </a:tc>
                <a:tc>
                  <a:txBody>
                    <a:bodyPr/>
                    <a:lstStyle/>
                    <a:p>
                      <a:pPr marL="0" indent="269875" algn="l" fontAlgn="b">
                        <a:buNone/>
                      </a:pPr>
                      <a:r>
                        <a:rPr lang="en-IN" sz="1800" u="none" strike="noStrike" kern="1200" dirty="0">
                          <a:solidFill>
                            <a:schemeClr val="tx1"/>
                          </a:solidFill>
                          <a:effectLst/>
                          <a:latin typeface="+mn-lt"/>
                          <a:ea typeface="+mn-ea"/>
                          <a:cs typeface="+mn-cs"/>
                        </a:rPr>
                        <a:t>National Award Scheme</a:t>
                      </a:r>
                    </a:p>
                  </a:txBody>
                  <a:tcPr marL="6350" marR="6350" marT="6350" marB="0" anchor="ctr"/>
                </a:tc>
                <a:extLst>
                  <a:ext uri="{0D108BD9-81ED-4DB2-BD59-A6C34878D82A}">
                    <a16:rowId xmlns:a16="http://schemas.microsoft.com/office/drawing/2014/main" xmlns="" val="1270365375"/>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7</a:t>
                      </a:r>
                    </a:p>
                  </a:txBody>
                  <a:tcPr marL="6350" marR="6350" marT="6350" marB="0" anchor="ctr"/>
                </a:tc>
                <a:tc>
                  <a:txBody>
                    <a:bodyPr/>
                    <a:lstStyle/>
                    <a:p>
                      <a:pPr marL="0" indent="269875" algn="l" fontAlgn="b">
                        <a:buNone/>
                      </a:pPr>
                      <a:r>
                        <a:rPr lang="fr-FR" sz="1800" u="none" strike="noStrike" kern="1200" dirty="0" err="1">
                          <a:solidFill>
                            <a:schemeClr val="tx1"/>
                          </a:solidFill>
                          <a:effectLst/>
                          <a:latin typeface="+mn-lt"/>
                          <a:ea typeface="+mn-ea"/>
                          <a:cs typeface="+mn-cs"/>
                        </a:rPr>
                        <a:t>Technology</a:t>
                      </a:r>
                      <a:r>
                        <a:rPr lang="fr-FR" sz="1800" u="none" strike="noStrike" kern="1200" dirty="0">
                          <a:solidFill>
                            <a:schemeClr val="tx1"/>
                          </a:solidFill>
                          <a:effectLst/>
                          <a:latin typeface="+mn-lt"/>
                          <a:ea typeface="+mn-ea"/>
                          <a:cs typeface="+mn-cs"/>
                        </a:rPr>
                        <a:t> Centres/ Extension Centres (TCEC)</a:t>
                      </a:r>
                    </a:p>
                  </a:txBody>
                  <a:tcPr marL="6350" marR="6350" marT="6350" marB="0" anchor="ctr"/>
                </a:tc>
                <a:extLst>
                  <a:ext uri="{0D108BD9-81ED-4DB2-BD59-A6C34878D82A}">
                    <a16:rowId xmlns:a16="http://schemas.microsoft.com/office/drawing/2014/main" xmlns="" val="692887218"/>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8</a:t>
                      </a:r>
                    </a:p>
                  </a:txBody>
                  <a:tcPr marL="6350" marR="6350" marT="6350" marB="0" anchor="ctr"/>
                </a:tc>
                <a:tc>
                  <a:txBody>
                    <a:bodyPr/>
                    <a:lstStyle/>
                    <a:p>
                      <a:pPr marL="0" indent="269875" algn="l" fontAlgn="b">
                        <a:buNone/>
                      </a:pPr>
                      <a:r>
                        <a:rPr lang="en-US" sz="1800" u="none" strike="noStrike" kern="1200" dirty="0">
                          <a:solidFill>
                            <a:schemeClr val="tx1"/>
                          </a:solidFill>
                          <a:effectLst/>
                          <a:latin typeface="+mn-lt"/>
                          <a:ea typeface="+mn-ea"/>
                          <a:cs typeface="+mn-cs"/>
                        </a:rPr>
                        <a:t>Scheme of Surveys, Studies and Policy Research</a:t>
                      </a:r>
                    </a:p>
                  </a:txBody>
                  <a:tcPr marL="6350" marR="6350" marT="6350" marB="0" anchor="ctr"/>
                </a:tc>
                <a:extLst>
                  <a:ext uri="{0D108BD9-81ED-4DB2-BD59-A6C34878D82A}">
                    <a16:rowId xmlns:a16="http://schemas.microsoft.com/office/drawing/2014/main" xmlns="" val="3806908035"/>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9</a:t>
                      </a:r>
                    </a:p>
                  </a:txBody>
                  <a:tcPr marL="6350" marR="6350" marT="6350" marB="0" anchor="ctr"/>
                </a:tc>
                <a:tc>
                  <a:txBody>
                    <a:bodyPr/>
                    <a:lstStyle/>
                    <a:p>
                      <a:pPr marL="0" indent="269875" algn="l" fontAlgn="b">
                        <a:buNone/>
                      </a:pPr>
                      <a:r>
                        <a:rPr lang="en-US" sz="1800" u="none" strike="noStrike" kern="1200" dirty="0">
                          <a:solidFill>
                            <a:schemeClr val="tx1"/>
                          </a:solidFill>
                          <a:effectLst/>
                          <a:latin typeface="+mn-lt"/>
                          <a:ea typeface="+mn-ea"/>
                          <a:cs typeface="+mn-cs"/>
                        </a:rPr>
                        <a:t>Promotion of MSMEs in NER and Sikkim</a:t>
                      </a:r>
                    </a:p>
                  </a:txBody>
                  <a:tcPr marL="6350" marR="6350" marT="6350" marB="0" anchor="ctr"/>
                </a:tc>
                <a:extLst>
                  <a:ext uri="{0D108BD9-81ED-4DB2-BD59-A6C34878D82A}">
                    <a16:rowId xmlns:a16="http://schemas.microsoft.com/office/drawing/2014/main" xmlns="" val="1590097924"/>
                  </a:ext>
                </a:extLst>
              </a:tr>
              <a:tr h="357684">
                <a:tc>
                  <a:txBody>
                    <a:bodyPr/>
                    <a:lstStyle/>
                    <a:p>
                      <a:pPr marL="0" indent="0" algn="ctr" fontAlgn="b">
                        <a:buFont typeface="+mj-lt"/>
                        <a:buNone/>
                      </a:pPr>
                      <a:r>
                        <a:rPr lang="en-IN" sz="1800" b="0" i="0" u="none" strike="noStrike" dirty="0">
                          <a:solidFill>
                            <a:srgbClr val="000000"/>
                          </a:solidFill>
                          <a:effectLst/>
                          <a:latin typeface="Calibri" panose="020F0502020204030204" pitchFamily="34" charset="0"/>
                        </a:rPr>
                        <a:t>10</a:t>
                      </a:r>
                    </a:p>
                  </a:txBody>
                  <a:tcPr marL="6350" marR="6350" marT="6350" marB="0" anchor="ctr"/>
                </a:tc>
                <a:tc>
                  <a:txBody>
                    <a:bodyPr/>
                    <a:lstStyle/>
                    <a:p>
                      <a:pPr marL="0" indent="269875" algn="l" fontAlgn="b">
                        <a:buNone/>
                      </a:pPr>
                      <a:r>
                        <a:rPr lang="en-IN" sz="1800" u="none" strike="noStrike" kern="1200" dirty="0">
                          <a:solidFill>
                            <a:schemeClr val="tx1"/>
                          </a:solidFill>
                          <a:effectLst/>
                          <a:latin typeface="+mn-lt"/>
                          <a:ea typeface="+mn-ea"/>
                          <a:cs typeface="+mn-cs"/>
                        </a:rPr>
                        <a:t>MSE-SPICE (RAMP Programme)</a:t>
                      </a:r>
                    </a:p>
                  </a:txBody>
                  <a:tcPr marL="6350" marR="6350" marT="6350" marB="0" anchor="ctr"/>
                </a:tc>
                <a:extLst>
                  <a:ext uri="{0D108BD9-81ED-4DB2-BD59-A6C34878D82A}">
                    <a16:rowId xmlns:a16="http://schemas.microsoft.com/office/drawing/2014/main" xmlns="" val="3216728636"/>
                  </a:ext>
                </a:extLst>
              </a:tr>
            </a:tbl>
          </a:graphicData>
        </a:graphic>
      </p:graphicFrame>
      <p:cxnSp>
        <p:nvCxnSpPr>
          <p:cNvPr id="8" name="Straight Connector 7">
            <a:extLst>
              <a:ext uri="{FF2B5EF4-FFF2-40B4-BE49-F238E27FC236}">
                <a16:creationId xmlns:a16="http://schemas.microsoft.com/office/drawing/2014/main" xmlns="" id="{D0094ED6-EF55-3ABC-432C-BF891E7DA302}"/>
              </a:ext>
            </a:extLst>
          </p:cNvPr>
          <p:cNvCxnSpPr>
            <a:cxnSpLocks/>
          </p:cNvCxnSpPr>
          <p:nvPr/>
        </p:nvCxnSpPr>
        <p:spPr>
          <a:xfrm>
            <a:off x="2496000" y="997900"/>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xmlns="" id="{68FDA734-6571-3B30-313D-30634F51CA23}"/>
              </a:ext>
            </a:extLst>
          </p:cNvPr>
          <p:cNvSpPr txBox="1"/>
          <p:nvPr/>
        </p:nvSpPr>
        <p:spPr>
          <a:xfrm>
            <a:off x="8225651" y="5949273"/>
            <a:ext cx="3061094" cy="369332"/>
          </a:xfrm>
          <a:prstGeom prst="rect">
            <a:avLst/>
          </a:prstGeom>
          <a:noFill/>
        </p:spPr>
        <p:txBody>
          <a:bodyPr wrap="none" rtlCol="0">
            <a:spAutoFit/>
          </a:bodyPr>
          <a:lstStyle/>
          <a:p>
            <a:r>
              <a:rPr lang="en-IN" dirty="0">
                <a:hlinkClick r:id="rId2"/>
              </a:rPr>
              <a:t>Source: M/o MSME &gt; Schemes</a:t>
            </a:r>
            <a:endParaRPr lang="en-IN" dirty="0"/>
          </a:p>
        </p:txBody>
      </p:sp>
    </p:spTree>
    <p:extLst>
      <p:ext uri="{BB962C8B-B14F-4D97-AF65-F5344CB8AC3E}">
        <p14:creationId xmlns:p14="http://schemas.microsoft.com/office/powerpoint/2010/main" val="1318890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7671CD-857E-1DA9-1F49-92DC78BA7E1B}"/>
              </a:ext>
            </a:extLst>
          </p:cNvPr>
          <p:cNvSpPr>
            <a:spLocks noGrp="1"/>
          </p:cNvSpPr>
          <p:nvPr>
            <p:ph type="title"/>
          </p:nvPr>
        </p:nvSpPr>
        <p:spPr>
          <a:xfrm>
            <a:off x="838200" y="342527"/>
            <a:ext cx="10515600" cy="510230"/>
          </a:xfrm>
        </p:spPr>
        <p:txBody>
          <a:bodyPr>
            <a:normAutofit/>
          </a:bodyPr>
          <a:lstStyle/>
          <a:p>
            <a:pPr algn="ctr"/>
            <a:r>
              <a:rPr lang="en-US" sz="2800" b="1" dirty="0"/>
              <a:t>Prime Minister Employment Generation </a:t>
            </a:r>
            <a:r>
              <a:rPr lang="en-US" sz="2800" b="1" dirty="0" err="1"/>
              <a:t>Programme</a:t>
            </a:r>
            <a:endParaRPr lang="en-IN" sz="2800" b="1" dirty="0"/>
          </a:p>
        </p:txBody>
      </p:sp>
      <p:graphicFrame>
        <p:nvGraphicFramePr>
          <p:cNvPr id="6" name="Content Placeholder 5">
            <a:extLst>
              <a:ext uri="{FF2B5EF4-FFF2-40B4-BE49-F238E27FC236}">
                <a16:creationId xmlns:a16="http://schemas.microsoft.com/office/drawing/2014/main" xmlns="" id="{D51ADFEB-7CF8-BF88-E8A0-93B854D32A36}"/>
              </a:ext>
            </a:extLst>
          </p:cNvPr>
          <p:cNvGraphicFramePr>
            <a:graphicFrameLocks noGrp="1"/>
          </p:cNvGraphicFramePr>
          <p:nvPr>
            <p:ph idx="1"/>
            <p:extLst>
              <p:ext uri="{D42A27DB-BD31-4B8C-83A1-F6EECF244321}">
                <p14:modId xmlns:p14="http://schemas.microsoft.com/office/powerpoint/2010/main" val="65699602"/>
              </p:ext>
            </p:extLst>
          </p:nvPr>
        </p:nvGraphicFramePr>
        <p:xfrm>
          <a:off x="431515" y="1058304"/>
          <a:ext cx="11255767" cy="5577840"/>
        </p:xfrm>
        <a:graphic>
          <a:graphicData uri="http://schemas.openxmlformats.org/drawingml/2006/table">
            <a:tbl>
              <a:tblPr firstRow="1" bandRow="1">
                <a:tableStyleId>{5940675A-B579-460E-94D1-54222C63F5DA}</a:tableStyleId>
              </a:tblPr>
              <a:tblGrid>
                <a:gridCol w="1434235">
                  <a:extLst>
                    <a:ext uri="{9D8B030D-6E8A-4147-A177-3AD203B41FA5}">
                      <a16:colId xmlns:a16="http://schemas.microsoft.com/office/drawing/2014/main" xmlns="" val="588838254"/>
                    </a:ext>
                  </a:extLst>
                </a:gridCol>
                <a:gridCol w="9821532">
                  <a:extLst>
                    <a:ext uri="{9D8B030D-6E8A-4147-A177-3AD203B41FA5}">
                      <a16:colId xmlns:a16="http://schemas.microsoft.com/office/drawing/2014/main" xmlns="" val="3744673624"/>
                    </a:ext>
                  </a:extLst>
                </a:gridCol>
              </a:tblGrid>
              <a:tr h="1445618">
                <a:tc gridSpan="2">
                  <a:txBody>
                    <a:bodyPr/>
                    <a:lstStyle/>
                    <a:p>
                      <a:pPr algn="just"/>
                      <a:r>
                        <a:rPr lang="en-US" sz="1800" b="0" i="0" kern="1200" dirty="0">
                          <a:solidFill>
                            <a:schemeClr val="tx1"/>
                          </a:solidFill>
                          <a:effectLst/>
                          <a:latin typeface="+mn-lt"/>
                          <a:ea typeface="+mn-ea"/>
                          <a:cs typeface="+mn-cs"/>
                        </a:rPr>
                        <a:t>PMEGP is a major credit-linked subsidy </a:t>
                      </a:r>
                      <a:r>
                        <a:rPr lang="en-US" sz="1800" b="0" i="0" kern="1200" dirty="0" err="1">
                          <a:solidFill>
                            <a:schemeClr val="tx1"/>
                          </a:solidFill>
                          <a:effectLst/>
                          <a:latin typeface="+mn-lt"/>
                          <a:ea typeface="+mn-ea"/>
                          <a:cs typeface="+mn-cs"/>
                        </a:rPr>
                        <a:t>programme</a:t>
                      </a:r>
                      <a:r>
                        <a:rPr lang="en-US" sz="1800" b="0" i="0" kern="1200" dirty="0">
                          <a:solidFill>
                            <a:schemeClr val="tx1"/>
                          </a:solidFill>
                          <a:effectLst/>
                          <a:latin typeface="+mn-lt"/>
                          <a:ea typeface="+mn-ea"/>
                          <a:cs typeface="+mn-cs"/>
                        </a:rPr>
                        <a:t> aimed at generating self-employment opportunities through establishment of micro-enterprises in the non-farm sector. The scheme is implemented by Khadi and Village Industries Commission (KVIC) functioning as the nodal agency at the national level. At the state level, the scheme is implemented through State KVIC Directorates, State Khadi and Village Industries Boards (KVIBs), District Industries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(DICs) and banks.</a:t>
                      </a:r>
                      <a:endParaRPr lang="en-IN" sz="1800" dirty="0"/>
                    </a:p>
                  </a:txBody>
                  <a:tcPr anchor="ctr"/>
                </a:tc>
                <a:tc hMerge="1">
                  <a:txBody>
                    <a:bodyPr/>
                    <a:lstStyle/>
                    <a:p>
                      <a:endParaRPr dirty="0"/>
                    </a:p>
                  </a:txBody>
                  <a:tcPr/>
                </a:tc>
                <a:extLst>
                  <a:ext uri="{0D108BD9-81ED-4DB2-BD59-A6C34878D82A}">
                    <a16:rowId xmlns:a16="http://schemas.microsoft.com/office/drawing/2014/main" xmlns="" val="4060902881"/>
                  </a:ext>
                </a:extLst>
              </a:tr>
              <a:tr h="1985739">
                <a:tc>
                  <a:txBody>
                    <a:bodyPr/>
                    <a:lstStyle/>
                    <a:p>
                      <a:r>
                        <a:rPr lang="en-IN" sz="1800" b="1" kern="1200" dirty="0">
                          <a:solidFill>
                            <a:schemeClr val="tx1"/>
                          </a:solidFill>
                          <a:latin typeface="+mn-lt"/>
                          <a:ea typeface="+mn-ea"/>
                          <a:cs typeface="+mn-cs"/>
                        </a:rPr>
                        <a:t>Nature of assistance</a:t>
                      </a:r>
                    </a:p>
                  </a:txBody>
                  <a:tcPr/>
                </a:tc>
                <a:tc>
                  <a:txBody>
                    <a:bodyPr/>
                    <a:lstStyle/>
                    <a:p>
                      <a:r>
                        <a:rPr lang="en-US" sz="1800" b="1" i="0" kern="1200" dirty="0">
                          <a:solidFill>
                            <a:schemeClr val="tx1"/>
                          </a:solidFill>
                          <a:effectLst/>
                          <a:latin typeface="+mn-lt"/>
                          <a:ea typeface="+mn-ea"/>
                          <a:cs typeface="+mn-cs"/>
                        </a:rPr>
                        <a:t>I) For setting up of new micro enterprise (units)</a:t>
                      </a:r>
                      <a:endParaRPr lang="en-US" sz="1800" dirty="0"/>
                    </a:p>
                    <a:p>
                      <a:pPr algn="just" fontAlgn="base"/>
                      <a:r>
                        <a:rPr lang="en-US" sz="1800" b="0" i="0" kern="1200" dirty="0">
                          <a:solidFill>
                            <a:schemeClr val="tx1"/>
                          </a:solidFill>
                          <a:effectLst/>
                          <a:latin typeface="+mn-lt"/>
                          <a:ea typeface="+mn-ea"/>
                          <a:cs typeface="+mn-cs"/>
                        </a:rPr>
                        <a:t>The maximum cost of the project/unit admissible in </a:t>
                      </a:r>
                      <a:r>
                        <a:rPr lang="en-US" sz="1800" b="0" i="0" u="sng" kern="1200" dirty="0">
                          <a:solidFill>
                            <a:schemeClr val="tx1"/>
                          </a:solidFill>
                          <a:effectLst/>
                          <a:latin typeface="+mn-lt"/>
                          <a:ea typeface="+mn-ea"/>
                          <a:cs typeface="+mn-cs"/>
                        </a:rPr>
                        <a:t>manufacturing sector is ₹ 50 lakh </a:t>
                      </a:r>
                      <a:r>
                        <a:rPr lang="en-US" sz="1800" b="0" i="0" kern="1200" dirty="0">
                          <a:solidFill>
                            <a:schemeClr val="tx1"/>
                          </a:solidFill>
                          <a:effectLst/>
                          <a:latin typeface="+mn-lt"/>
                          <a:ea typeface="+mn-ea"/>
                          <a:cs typeface="+mn-cs"/>
                        </a:rPr>
                        <a:t>and, in the </a:t>
                      </a:r>
                      <a:r>
                        <a:rPr lang="en-US" sz="1800" b="0" i="0" u="sng" kern="1200" dirty="0">
                          <a:solidFill>
                            <a:schemeClr val="tx1"/>
                          </a:solidFill>
                          <a:effectLst/>
                          <a:latin typeface="+mn-lt"/>
                          <a:ea typeface="+mn-ea"/>
                          <a:cs typeface="+mn-cs"/>
                        </a:rPr>
                        <a:t>business,/service sector, it is ₹ 20 lakh.</a:t>
                      </a:r>
                    </a:p>
                    <a:p>
                      <a:pPr algn="l" fontAlgn="base"/>
                      <a:r>
                        <a:rPr lang="en-US" sz="1800" b="1" i="0" kern="1200" dirty="0">
                          <a:solidFill>
                            <a:schemeClr val="tx1"/>
                          </a:solidFill>
                          <a:effectLst/>
                          <a:latin typeface="+mn-lt"/>
                          <a:ea typeface="+mn-ea"/>
                          <a:cs typeface="+mn-cs"/>
                        </a:rPr>
                        <a:t>II) 2nd Loan for upgradation of existing PMEGP/MUDRA units</a:t>
                      </a:r>
                      <a:endParaRPr lang="en-US" sz="1800" dirty="0"/>
                    </a:p>
                    <a:p>
                      <a:pPr algn="just" fontAlgn="base"/>
                      <a:r>
                        <a:rPr lang="en-US" sz="1800" b="0" i="0" kern="1200" dirty="0">
                          <a:solidFill>
                            <a:schemeClr val="tx1"/>
                          </a:solidFill>
                          <a:effectLst/>
                          <a:latin typeface="+mn-lt"/>
                          <a:ea typeface="+mn-ea"/>
                          <a:cs typeface="+mn-cs"/>
                        </a:rPr>
                        <a:t>The maximum cost of the project/unit admissible for Margin Money subsidy under Manufacturing sector for upgradation is Rs. 1.00 crore. The maximum cost of the project/unit admissible for Margin Money subsidy under Business/Service sector for upgradation is Rs. 25 lakh.</a:t>
                      </a:r>
                      <a:endParaRPr lang="en-US" sz="1800" b="0" i="0" u="sng" kern="1200" dirty="0">
                        <a:solidFill>
                          <a:schemeClr val="tx1"/>
                        </a:solidFill>
                        <a:effectLst/>
                        <a:latin typeface="+mn-lt"/>
                        <a:ea typeface="+mn-ea"/>
                        <a:cs typeface="+mn-cs"/>
                      </a:endParaRPr>
                    </a:p>
                  </a:txBody>
                  <a:tcPr/>
                </a:tc>
                <a:extLst>
                  <a:ext uri="{0D108BD9-81ED-4DB2-BD59-A6C34878D82A}">
                    <a16:rowId xmlns:a16="http://schemas.microsoft.com/office/drawing/2014/main" xmlns="" val="812074258"/>
                  </a:ext>
                </a:extLst>
              </a:tr>
              <a:tr h="1445618">
                <a:tc>
                  <a:txBody>
                    <a:bodyPr/>
                    <a:lstStyle/>
                    <a:p>
                      <a:pPr marL="0" algn="l" defTabSz="914400" rtl="0" eaLnBrk="1" latinLnBrk="0" hangingPunct="1"/>
                      <a:r>
                        <a:rPr lang="en-IN" sz="1800" b="1" kern="1200" dirty="0">
                          <a:solidFill>
                            <a:schemeClr val="tx1"/>
                          </a:solidFill>
                          <a:latin typeface="+mn-lt"/>
                          <a:ea typeface="+mn-ea"/>
                          <a:cs typeface="+mn-cs"/>
                        </a:rPr>
                        <a:t>Who can apply?</a:t>
                      </a:r>
                    </a:p>
                  </a:txBody>
                  <a:tcPr/>
                </a:tc>
                <a:tc>
                  <a:txBody>
                    <a:bodyPr/>
                    <a:lstStyle/>
                    <a:p>
                      <a:r>
                        <a:rPr lang="en-US" sz="1800" dirty="0"/>
                        <a:t>Individuals aged 18+. </a:t>
                      </a:r>
                    </a:p>
                    <a:p>
                      <a:r>
                        <a:rPr lang="en-US" sz="1800" dirty="0"/>
                        <a:t>Minimum education: Class VIII for manufacturing projects over ₹10 lakh or business/service projects over ₹5 lakh.</a:t>
                      </a:r>
                    </a:p>
                    <a:p>
                      <a:r>
                        <a:rPr lang="en-US" sz="1800" dirty="0"/>
                        <a:t>Not eligible: Units that received subsidies under PMRY or other central/state schemes.</a:t>
                      </a:r>
                    </a:p>
                    <a:p>
                      <a:r>
                        <a:rPr lang="en-US" sz="1800" dirty="0"/>
                        <a:t>Eligible for second loan: Existing PMEGP, REGP, or MUDRA units.</a:t>
                      </a:r>
                    </a:p>
                  </a:txBody>
                  <a:tcPr/>
                </a:tc>
                <a:extLst>
                  <a:ext uri="{0D108BD9-81ED-4DB2-BD59-A6C34878D82A}">
                    <a16:rowId xmlns:a16="http://schemas.microsoft.com/office/drawing/2014/main" xmlns="" val="98383656"/>
                  </a:ext>
                </a:extLst>
              </a:tr>
              <a:tr h="386557">
                <a:tc>
                  <a:txBody>
                    <a:bodyPr/>
                    <a:lstStyle/>
                    <a:p>
                      <a:r>
                        <a:rPr lang="en-IN" sz="1800" b="1" i="0" kern="1200" dirty="0">
                          <a:solidFill>
                            <a:schemeClr val="tx1"/>
                          </a:solidFill>
                          <a:effectLst/>
                          <a:latin typeface="+mn-lt"/>
                          <a:ea typeface="+mn-ea"/>
                          <a:cs typeface="+mn-cs"/>
                        </a:rPr>
                        <a:t>How to apply?</a:t>
                      </a:r>
                      <a:endParaRPr lang="en-IN" sz="1800" b="1" dirty="0"/>
                    </a:p>
                  </a:txBody>
                  <a:tcPr/>
                </a:tc>
                <a:tc>
                  <a:txBody>
                    <a:bodyPr/>
                    <a:lstStyle/>
                    <a:p>
                      <a:r>
                        <a:rPr lang="pt-BR" sz="1800" b="0" i="0" kern="1200" dirty="0">
                          <a:solidFill>
                            <a:schemeClr val="tx1"/>
                          </a:solidFill>
                          <a:effectLst/>
                          <a:latin typeface="+mn-lt"/>
                          <a:ea typeface="+mn-ea"/>
                          <a:cs typeface="+mn-cs"/>
                        </a:rPr>
                        <a:t>PMEGP e-portal (</a:t>
                      </a:r>
                      <a:r>
                        <a:rPr lang="pt-BR" sz="1800" b="0" i="0" u="none" strike="noStrike" kern="1200" dirty="0">
                          <a:solidFill>
                            <a:schemeClr val="tx1"/>
                          </a:solidFill>
                          <a:effectLst/>
                          <a:latin typeface="+mn-lt"/>
                          <a:ea typeface="+mn-ea"/>
                          <a:cs typeface="+mn-cs"/>
                          <a:hlinkClick r:id="rId2"/>
                        </a:rPr>
                        <a:t>http://www.kviconline.gov.in/pmegpeportal/jsp/pmegponline.jsp</a:t>
                      </a:r>
                      <a:r>
                        <a:rPr lang="pt-BR" sz="1800" b="0" i="0" kern="1200" dirty="0">
                          <a:solidFill>
                            <a:schemeClr val="tx1"/>
                          </a:solidFill>
                          <a:effectLst/>
                          <a:latin typeface="+mn-lt"/>
                          <a:ea typeface="+mn-ea"/>
                          <a:cs typeface="+mn-cs"/>
                        </a:rPr>
                        <a:t>)</a:t>
                      </a:r>
                      <a:endParaRPr lang="en-IN" sz="1800" dirty="0"/>
                    </a:p>
                  </a:txBody>
                  <a:tcP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80FFE5E5-D890-4F7C-3E7C-0069176AEE02}"/>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EFBA13CC-C4DB-AEF5-C1A7-C52F524C1E01}"/>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pic>
        <p:nvPicPr>
          <p:cNvPr id="1026" name="Picture 2" descr="KVIC comes forward to hand-hold local production - India Education | Latest  Education News | Global Educational News | Recent Educational News">
            <a:extLst>
              <a:ext uri="{FF2B5EF4-FFF2-40B4-BE49-F238E27FC236}">
                <a16:creationId xmlns:a16="http://schemas.microsoft.com/office/drawing/2014/main" xmlns="" id="{18BE38E8-811F-DE37-240C-6BA4A74C43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35167" b="35312"/>
          <a:stretch>
            <a:fillRect/>
          </a:stretch>
        </p:blipFill>
        <p:spPr bwMode="auto">
          <a:xfrm>
            <a:off x="9835936" y="416063"/>
            <a:ext cx="1851346" cy="546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VIC launches project to produce Neera and Palmgur">
            <a:extLst>
              <a:ext uri="{FF2B5EF4-FFF2-40B4-BE49-F238E27FC236}">
                <a16:creationId xmlns:a16="http://schemas.microsoft.com/office/drawing/2014/main" xmlns="" id="{1CE9A24B-217E-106A-DD8F-E75D561AB21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500" y1="28000" x2="53750" y2="31333"/>
                        <a14:foregroundMark x1="53750" y1="31333" x2="54000" y2="32500"/>
                        <a14:foregroundMark x1="42000" y1="81167" x2="42000" y2="81167"/>
                        <a14:foregroundMark x1="50125" y1="81500" x2="50125" y2="81500"/>
                        <a14:foregroundMark x1="41625" y1="87833" x2="41625" y2="87833"/>
                        <a14:foregroundMark x1="44875" y1="89167" x2="44875" y2="89167"/>
                        <a14:foregroundMark x1="71125" y1="86333" x2="71125" y2="86333"/>
                        <a14:foregroundMark x1="69875" y1="87333" x2="69875" y2="87333"/>
                        <a14:foregroundMark x1="67375" y1="79167" x2="67375"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923240" y="200238"/>
            <a:ext cx="1239277" cy="92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712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770CE0-7093-33D1-E2DE-313A32FAC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EC43CF7C-1466-0757-2DEB-EBD3A317D3C1}"/>
              </a:ext>
            </a:extLst>
          </p:cNvPr>
          <p:cNvSpPr>
            <a:spLocks noGrp="1"/>
          </p:cNvSpPr>
          <p:nvPr>
            <p:ph type="title"/>
          </p:nvPr>
        </p:nvSpPr>
        <p:spPr>
          <a:xfrm>
            <a:off x="838200" y="342527"/>
            <a:ext cx="10515600" cy="510230"/>
          </a:xfrm>
        </p:spPr>
        <p:txBody>
          <a:bodyPr>
            <a:noAutofit/>
          </a:bodyPr>
          <a:lstStyle/>
          <a:p>
            <a:pPr algn="ctr"/>
            <a:r>
              <a:rPr lang="en-US" sz="2800" b="1" dirty="0"/>
              <a:t>Credit Guarantee Scheme for Micro &amp; Small Enterprises</a:t>
            </a:r>
          </a:p>
        </p:txBody>
      </p:sp>
      <p:graphicFrame>
        <p:nvGraphicFramePr>
          <p:cNvPr id="6" name="Content Placeholder 5">
            <a:extLst>
              <a:ext uri="{FF2B5EF4-FFF2-40B4-BE49-F238E27FC236}">
                <a16:creationId xmlns:a16="http://schemas.microsoft.com/office/drawing/2014/main" xmlns="" id="{B4B191B1-8C39-BE5C-7E09-D582399883EB}"/>
              </a:ext>
            </a:extLst>
          </p:cNvPr>
          <p:cNvGraphicFramePr>
            <a:graphicFrameLocks noGrp="1"/>
          </p:cNvGraphicFramePr>
          <p:nvPr>
            <p:ph idx="1"/>
            <p:extLst>
              <p:ext uri="{D42A27DB-BD31-4B8C-83A1-F6EECF244321}">
                <p14:modId xmlns:p14="http://schemas.microsoft.com/office/powerpoint/2010/main" val="114785709"/>
              </p:ext>
            </p:extLst>
          </p:nvPr>
        </p:nvGraphicFramePr>
        <p:xfrm>
          <a:off x="872066" y="1137685"/>
          <a:ext cx="10481734" cy="1291806"/>
        </p:xfrm>
        <a:graphic>
          <a:graphicData uri="http://schemas.openxmlformats.org/drawingml/2006/table">
            <a:tbl>
              <a:tblPr firstRow="1" bandRow="1">
                <a:tableStyleId>{5940675A-B579-460E-94D1-54222C63F5DA}</a:tableStyleId>
              </a:tblPr>
              <a:tblGrid>
                <a:gridCol w="10481734">
                  <a:extLst>
                    <a:ext uri="{9D8B030D-6E8A-4147-A177-3AD203B41FA5}">
                      <a16:colId xmlns:a16="http://schemas.microsoft.com/office/drawing/2014/main" xmlns="" val="588838254"/>
                    </a:ext>
                  </a:extLst>
                </a:gridCol>
              </a:tblGrid>
              <a:tr h="1291806">
                <a:tc>
                  <a:txBody>
                    <a:bodyPr/>
                    <a:lstStyle/>
                    <a:p>
                      <a:pPr algn="just"/>
                      <a:r>
                        <a:rPr lang="en-US" sz="1800" b="0" i="0" kern="1200" dirty="0">
                          <a:solidFill>
                            <a:schemeClr val="tx1"/>
                          </a:solidFill>
                          <a:effectLst/>
                          <a:latin typeface="+mn-lt"/>
                          <a:ea typeface="+mn-ea"/>
                          <a:cs typeface="+mn-cs"/>
                        </a:rPr>
                        <a:t>The scheme aims to provide credit guarantees for the credit facilities extended to MSEs by the Member Lending Institutions (MLIs), without the requirement of collateral security or third-party guarantees.</a:t>
                      </a:r>
                    </a:p>
                    <a:p>
                      <a:pPr algn="just"/>
                      <a:r>
                        <a:rPr lang="en-US" sz="1800" b="0" i="0" kern="1200" dirty="0">
                          <a:solidFill>
                            <a:schemeClr val="tx1"/>
                          </a:solidFill>
                          <a:effectLst/>
                          <a:latin typeface="+mn-lt"/>
                          <a:ea typeface="+mn-ea"/>
                          <a:cs typeface="+mn-cs"/>
                        </a:rPr>
                        <a:t>With effect from 01.04.2025, this scheme facilitates credit guarantees for credit support of </a:t>
                      </a:r>
                      <a:r>
                        <a:rPr lang="en-US" sz="1800" b="0" i="0" kern="1200" dirty="0" err="1">
                          <a:solidFill>
                            <a:schemeClr val="tx1"/>
                          </a:solidFill>
                          <a:effectLst/>
                          <a:latin typeface="+mn-lt"/>
                          <a:ea typeface="+mn-ea"/>
                          <a:cs typeface="+mn-cs"/>
                        </a:rPr>
                        <a:t>upto</a:t>
                      </a:r>
                      <a:r>
                        <a:rPr lang="en-US" sz="1800" b="0" i="0" kern="1200" dirty="0">
                          <a:solidFill>
                            <a:schemeClr val="tx1"/>
                          </a:solidFill>
                          <a:effectLst/>
                          <a:latin typeface="+mn-lt"/>
                          <a:ea typeface="+mn-ea"/>
                          <a:cs typeface="+mn-cs"/>
                        </a:rPr>
                        <a:t> Rs. 10 crore to MSEs, extended by the MLIs.</a:t>
                      </a:r>
                      <a:endParaRPr lang="en-IN" sz="1700" dirty="0"/>
                    </a:p>
                  </a:txBody>
                  <a:tcPr anchor="ctr"/>
                </a:tc>
                <a:extLst>
                  <a:ext uri="{0D108BD9-81ED-4DB2-BD59-A6C34878D82A}">
                    <a16:rowId xmlns:a16="http://schemas.microsoft.com/office/drawing/2014/main" xmlns="" val="4060902881"/>
                  </a:ext>
                </a:extLst>
              </a:tr>
            </a:tbl>
          </a:graphicData>
        </a:graphic>
      </p:graphicFrame>
      <p:cxnSp>
        <p:nvCxnSpPr>
          <p:cNvPr id="5" name="Straight Connector 4">
            <a:extLst>
              <a:ext uri="{FF2B5EF4-FFF2-40B4-BE49-F238E27FC236}">
                <a16:creationId xmlns:a16="http://schemas.microsoft.com/office/drawing/2014/main" xmlns="" id="{29700F54-A142-AABC-B248-CCBCCDBEAD32}"/>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3CF44A44-CF8C-8FFD-5562-27062F907FB2}"/>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graphicFrame>
        <p:nvGraphicFramePr>
          <p:cNvPr id="3" name="Table 2">
            <a:extLst>
              <a:ext uri="{FF2B5EF4-FFF2-40B4-BE49-F238E27FC236}">
                <a16:creationId xmlns:a16="http://schemas.microsoft.com/office/drawing/2014/main" xmlns="" id="{53E5B7D1-E400-CFE6-2966-1383A1F43B40}"/>
              </a:ext>
            </a:extLst>
          </p:cNvPr>
          <p:cNvGraphicFramePr>
            <a:graphicFrameLocks noGrp="1"/>
          </p:cNvGraphicFramePr>
          <p:nvPr>
            <p:extLst>
              <p:ext uri="{D42A27DB-BD31-4B8C-83A1-F6EECF244321}">
                <p14:modId xmlns:p14="http://schemas.microsoft.com/office/powerpoint/2010/main" val="1191729552"/>
              </p:ext>
            </p:extLst>
          </p:nvPr>
        </p:nvGraphicFramePr>
        <p:xfrm>
          <a:off x="872067" y="2425647"/>
          <a:ext cx="10481733" cy="4140050"/>
        </p:xfrm>
        <a:graphic>
          <a:graphicData uri="http://schemas.openxmlformats.org/drawingml/2006/table">
            <a:tbl>
              <a:tblPr>
                <a:tableStyleId>{5940675A-B579-460E-94D1-54222C63F5DA}</a:tableStyleId>
              </a:tblPr>
              <a:tblGrid>
                <a:gridCol w="2595033">
                  <a:extLst>
                    <a:ext uri="{9D8B030D-6E8A-4147-A177-3AD203B41FA5}">
                      <a16:colId xmlns:a16="http://schemas.microsoft.com/office/drawing/2014/main" xmlns="" val="1125964864"/>
                    </a:ext>
                  </a:extLst>
                </a:gridCol>
                <a:gridCol w="2628900">
                  <a:extLst>
                    <a:ext uri="{9D8B030D-6E8A-4147-A177-3AD203B41FA5}">
                      <a16:colId xmlns:a16="http://schemas.microsoft.com/office/drawing/2014/main" xmlns="" val="3426053341"/>
                    </a:ext>
                  </a:extLst>
                </a:gridCol>
                <a:gridCol w="2628900">
                  <a:extLst>
                    <a:ext uri="{9D8B030D-6E8A-4147-A177-3AD203B41FA5}">
                      <a16:colId xmlns:a16="http://schemas.microsoft.com/office/drawing/2014/main" xmlns="" val="3400391778"/>
                    </a:ext>
                  </a:extLst>
                </a:gridCol>
                <a:gridCol w="2628900">
                  <a:extLst>
                    <a:ext uri="{9D8B030D-6E8A-4147-A177-3AD203B41FA5}">
                      <a16:colId xmlns:a16="http://schemas.microsoft.com/office/drawing/2014/main" xmlns="" val="3020809362"/>
                    </a:ext>
                  </a:extLst>
                </a:gridCol>
              </a:tblGrid>
              <a:tr h="418278">
                <a:tc rowSpan="3">
                  <a:txBody>
                    <a:bodyPr/>
                    <a:lstStyle/>
                    <a:p>
                      <a:pPr algn="ctr" fontAlgn="b">
                        <a:buNone/>
                      </a:pPr>
                      <a:r>
                        <a:rPr lang="en-IN" sz="1100" b="1" u="none" strike="noStrike" dirty="0">
                          <a:effectLst/>
                        </a:rPr>
                        <a:t>Category</a:t>
                      </a:r>
                      <a:br>
                        <a:rPr lang="en-IN" sz="1100" b="1" u="none" strike="noStrike" dirty="0">
                          <a:effectLst/>
                        </a:rPr>
                      </a:br>
                      <a:r>
                        <a:rPr lang="en-IN" sz="1100" b="1" u="none" strike="noStrike" dirty="0">
                          <a:effectLst/>
                        </a:rPr>
                        <a:t>(including Trading activity)</a:t>
                      </a:r>
                      <a:endParaRPr lang="en-IN" sz="1100" b="1" i="0" u="none" strike="noStrike" dirty="0">
                        <a:solidFill>
                          <a:srgbClr val="000000"/>
                        </a:solidFill>
                        <a:effectLst/>
                        <a:latin typeface="+mn-lt"/>
                      </a:endParaRPr>
                    </a:p>
                  </a:txBody>
                  <a:tcPr marL="2960" marR="2960" marT="2960" marB="0" anchor="ctr"/>
                </a:tc>
                <a:tc>
                  <a:txBody>
                    <a:bodyPr/>
                    <a:lstStyle/>
                    <a:p>
                      <a:pPr algn="ctr" fontAlgn="b">
                        <a:buNone/>
                      </a:pPr>
                      <a:r>
                        <a:rPr lang="en-US" sz="1100" b="1" u="none" strike="noStrike">
                          <a:effectLst/>
                        </a:rPr>
                        <a:t>Maximum extent of Guarantee Coverage</a:t>
                      </a:r>
                      <a:endParaRPr lang="en-US" sz="1100" b="1" i="0" u="none" strike="noStrike">
                        <a:solidFill>
                          <a:srgbClr val="000000"/>
                        </a:solidFill>
                        <a:effectLst/>
                        <a:latin typeface="+mn-lt"/>
                      </a:endParaRPr>
                    </a:p>
                  </a:txBody>
                  <a:tcPr marL="2960" marR="2960" marT="2960" marB="0" anchor="ctr"/>
                </a:tc>
                <a:tc>
                  <a:txBody>
                    <a:bodyPr/>
                    <a:lstStyle/>
                    <a:p>
                      <a:pPr algn="ctr" fontAlgn="b">
                        <a:buNone/>
                      </a:pPr>
                      <a:r>
                        <a:rPr lang="en-US" sz="1100" b="1" u="none" strike="noStrike">
                          <a:effectLst/>
                        </a:rPr>
                        <a:t>Maximum extent of Guarantee Coverage</a:t>
                      </a:r>
                      <a:endParaRPr lang="en-US" sz="1100" b="1" i="0" u="none" strike="noStrike">
                        <a:solidFill>
                          <a:srgbClr val="000000"/>
                        </a:solidFill>
                        <a:effectLst/>
                        <a:latin typeface="+mn-lt"/>
                      </a:endParaRPr>
                    </a:p>
                  </a:txBody>
                  <a:tcPr marL="2960" marR="2960" marT="2960" marB="0" anchor="ctr"/>
                </a:tc>
                <a:tc>
                  <a:txBody>
                    <a:bodyPr/>
                    <a:lstStyle/>
                    <a:p>
                      <a:pPr algn="ctr" fontAlgn="b">
                        <a:buNone/>
                      </a:pPr>
                      <a:r>
                        <a:rPr lang="en-US" sz="1100" b="1" u="none" strike="noStrike">
                          <a:effectLst/>
                        </a:rPr>
                        <a:t>Maximum extent of Guarantee Coverage</a:t>
                      </a:r>
                      <a:endParaRPr lang="en-US" sz="1100" b="1"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4173748741"/>
                  </a:ext>
                </a:extLst>
              </a:tr>
              <a:tr h="225467">
                <a:tc vMerge="1">
                  <a:txBody>
                    <a:bodyPr/>
                    <a:lstStyle/>
                    <a:p>
                      <a:pPr algn="l" fontAlgn="b">
                        <a:buNone/>
                      </a:pPr>
                      <a:endParaRPr lang="en-IN" sz="500" b="0" i="0" u="none" strike="noStrike" dirty="0">
                        <a:solidFill>
                          <a:srgbClr val="000000"/>
                        </a:solidFill>
                        <a:effectLst/>
                        <a:latin typeface="Calibri" panose="020F0502020204030204" pitchFamily="34" charset="0"/>
                      </a:endParaRPr>
                    </a:p>
                  </a:txBody>
                  <a:tcPr marL="2960" marR="2960" marT="2960" marB="0" anchor="b"/>
                </a:tc>
                <a:tc>
                  <a:txBody>
                    <a:bodyPr/>
                    <a:lstStyle/>
                    <a:p>
                      <a:pPr algn="ctr" fontAlgn="b">
                        <a:buNone/>
                      </a:pPr>
                      <a:r>
                        <a:rPr lang="en-IN" sz="1100" b="1" u="none" strike="noStrike" dirty="0">
                          <a:effectLst/>
                        </a:rPr>
                        <a:t>where credit facility is</a:t>
                      </a:r>
                      <a:endParaRPr lang="en-IN"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b="1" u="none" strike="noStrike" dirty="0">
                          <a:effectLst/>
                        </a:rPr>
                        <a:t>where credit facility is</a:t>
                      </a:r>
                      <a:endParaRPr lang="en-IN"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b="1" u="none" strike="noStrike" dirty="0">
                          <a:effectLst/>
                        </a:rPr>
                        <a:t>where credit facility is</a:t>
                      </a:r>
                      <a:endParaRPr lang="en-IN" sz="1100" b="1" i="0" u="none" strike="noStrike" dirty="0">
                        <a:solidFill>
                          <a:srgbClr val="000000"/>
                        </a:solidFill>
                        <a:effectLst/>
                        <a:latin typeface="+mn-lt"/>
                      </a:endParaRPr>
                    </a:p>
                  </a:txBody>
                  <a:tcPr marL="2960" marR="2960" marT="2960" marB="0" anchor="ctr"/>
                </a:tc>
                <a:extLst>
                  <a:ext uri="{0D108BD9-81ED-4DB2-BD59-A6C34878D82A}">
                    <a16:rowId xmlns:a16="http://schemas.microsoft.com/office/drawing/2014/main" xmlns="" val="591054511"/>
                  </a:ext>
                </a:extLst>
              </a:tr>
              <a:tr h="225467">
                <a:tc vMerge="1">
                  <a:txBody>
                    <a:bodyPr/>
                    <a:lstStyle/>
                    <a:p>
                      <a:pPr algn="l" fontAlgn="b">
                        <a:buNone/>
                      </a:pPr>
                      <a:endParaRPr lang="en-IN" sz="500" b="0" i="0" u="none" strike="noStrike" dirty="0">
                        <a:solidFill>
                          <a:srgbClr val="000000"/>
                        </a:solidFill>
                        <a:effectLst/>
                        <a:latin typeface="Calibri" panose="020F0502020204030204" pitchFamily="34" charset="0"/>
                      </a:endParaRPr>
                    </a:p>
                  </a:txBody>
                  <a:tcPr marL="2960" marR="2960" marT="2960" marB="0" anchor="b"/>
                </a:tc>
                <a:tc>
                  <a:txBody>
                    <a:bodyPr/>
                    <a:lstStyle/>
                    <a:p>
                      <a:pPr algn="ctr" fontAlgn="b">
                        <a:buNone/>
                      </a:pPr>
                      <a:r>
                        <a:rPr lang="en-IN" sz="1100" b="1" u="none" strike="noStrike" dirty="0" err="1">
                          <a:solidFill>
                            <a:schemeClr val="accent2">
                              <a:lumMod val="75000"/>
                            </a:schemeClr>
                          </a:solidFill>
                          <a:effectLst/>
                        </a:rPr>
                        <a:t>Upto</a:t>
                      </a:r>
                      <a:r>
                        <a:rPr lang="en-IN" sz="1100" b="1" u="none" strike="noStrike" dirty="0">
                          <a:solidFill>
                            <a:schemeClr val="accent2">
                              <a:lumMod val="75000"/>
                            </a:schemeClr>
                          </a:solidFill>
                          <a:effectLst/>
                        </a:rPr>
                        <a:t>  ₹ 5 lakh</a:t>
                      </a:r>
                      <a:endParaRPr lang="en-IN" sz="1100" b="1" i="0" u="none" strike="noStrike" dirty="0">
                        <a:solidFill>
                          <a:schemeClr val="accent2">
                            <a:lumMod val="75000"/>
                          </a:schemeClr>
                        </a:solidFill>
                        <a:effectLst/>
                        <a:latin typeface="+mn-lt"/>
                      </a:endParaRPr>
                    </a:p>
                  </a:txBody>
                  <a:tcPr marL="2960" marR="2960" marT="2960" marB="0" anchor="ctr"/>
                </a:tc>
                <a:tc>
                  <a:txBody>
                    <a:bodyPr/>
                    <a:lstStyle/>
                    <a:p>
                      <a:pPr algn="ctr" fontAlgn="b">
                        <a:buNone/>
                      </a:pPr>
                      <a:r>
                        <a:rPr lang="en-IN" sz="1100" b="1" u="none" strike="noStrike" dirty="0">
                          <a:solidFill>
                            <a:schemeClr val="accent2">
                              <a:lumMod val="75000"/>
                            </a:schemeClr>
                          </a:solidFill>
                          <a:effectLst/>
                        </a:rPr>
                        <a:t>Above  ₹ 5 lakh &amp; </a:t>
                      </a:r>
                      <a:r>
                        <a:rPr lang="en-IN" sz="1100" b="1" u="none" strike="noStrike" dirty="0" err="1">
                          <a:solidFill>
                            <a:schemeClr val="accent2">
                              <a:lumMod val="75000"/>
                            </a:schemeClr>
                          </a:solidFill>
                          <a:effectLst/>
                        </a:rPr>
                        <a:t>upto</a:t>
                      </a:r>
                      <a:r>
                        <a:rPr lang="en-IN" sz="1100" b="1" u="none" strike="noStrike" dirty="0">
                          <a:solidFill>
                            <a:schemeClr val="accent2">
                              <a:lumMod val="75000"/>
                            </a:schemeClr>
                          </a:solidFill>
                          <a:effectLst/>
                        </a:rPr>
                        <a:t> ₹  50 lakh</a:t>
                      </a:r>
                      <a:endParaRPr lang="en-IN" sz="1100" b="1" i="0" u="none" strike="noStrike" dirty="0">
                        <a:solidFill>
                          <a:schemeClr val="accent2">
                            <a:lumMod val="75000"/>
                          </a:schemeClr>
                        </a:solidFill>
                        <a:effectLst/>
                        <a:latin typeface="+mn-lt"/>
                      </a:endParaRPr>
                    </a:p>
                  </a:txBody>
                  <a:tcPr marL="2960" marR="2960" marT="2960" marB="0" anchor="ctr"/>
                </a:tc>
                <a:tc>
                  <a:txBody>
                    <a:bodyPr/>
                    <a:lstStyle/>
                    <a:p>
                      <a:pPr algn="ctr" fontAlgn="b">
                        <a:buNone/>
                      </a:pPr>
                      <a:r>
                        <a:rPr lang="en-IN" sz="1100" b="1" u="none" strike="noStrike" dirty="0">
                          <a:solidFill>
                            <a:schemeClr val="accent2">
                              <a:lumMod val="75000"/>
                            </a:schemeClr>
                          </a:solidFill>
                          <a:effectLst/>
                        </a:rPr>
                        <a:t>Above  ₹ 50 lakh &amp; </a:t>
                      </a:r>
                      <a:r>
                        <a:rPr lang="en-IN" sz="1100" b="1" u="none" strike="noStrike" dirty="0" err="1">
                          <a:solidFill>
                            <a:schemeClr val="accent2">
                              <a:lumMod val="75000"/>
                            </a:schemeClr>
                          </a:solidFill>
                          <a:effectLst/>
                        </a:rPr>
                        <a:t>upto</a:t>
                      </a:r>
                      <a:r>
                        <a:rPr lang="en-IN" sz="1100" b="1" u="none" strike="noStrike" dirty="0">
                          <a:solidFill>
                            <a:schemeClr val="accent2">
                              <a:lumMod val="75000"/>
                            </a:schemeClr>
                          </a:solidFill>
                          <a:effectLst/>
                        </a:rPr>
                        <a:t> ₹ 10 crore</a:t>
                      </a:r>
                      <a:endParaRPr lang="en-IN" sz="1100" b="1" i="0" u="none" strike="noStrike" dirty="0">
                        <a:solidFill>
                          <a:schemeClr val="accent2">
                            <a:lumMod val="75000"/>
                          </a:schemeClr>
                        </a:solidFill>
                        <a:effectLst/>
                        <a:latin typeface="+mn-lt"/>
                      </a:endParaRPr>
                    </a:p>
                  </a:txBody>
                  <a:tcPr marL="2960" marR="2960" marT="2960" marB="0" anchor="ctr"/>
                </a:tc>
                <a:extLst>
                  <a:ext uri="{0D108BD9-81ED-4DB2-BD59-A6C34878D82A}">
                    <a16:rowId xmlns:a16="http://schemas.microsoft.com/office/drawing/2014/main" xmlns="" val="3799027439"/>
                  </a:ext>
                </a:extLst>
              </a:tr>
              <a:tr h="225467">
                <a:tc>
                  <a:txBody>
                    <a:bodyPr/>
                    <a:lstStyle/>
                    <a:p>
                      <a:pPr algn="ctr" fontAlgn="b">
                        <a:buNone/>
                      </a:pPr>
                      <a:r>
                        <a:rPr lang="en-IN" sz="1100" b="1" u="none" strike="noStrike" dirty="0">
                          <a:effectLst/>
                        </a:rPr>
                        <a:t>Micro Enterprises</a:t>
                      </a:r>
                      <a:endParaRPr lang="en-IN"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dirty="0">
                          <a:effectLst/>
                        </a:rPr>
                        <a:t>85%</a:t>
                      </a:r>
                      <a:endParaRPr lang="en-IN" sz="1100" b="0"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75%</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75%</a:t>
                      </a:r>
                      <a:endParaRPr lang="en-IN" sz="1100" b="0"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740648479"/>
                  </a:ext>
                </a:extLst>
              </a:tr>
              <a:tr h="225467">
                <a:tc>
                  <a:txBody>
                    <a:bodyPr/>
                    <a:lstStyle/>
                    <a:p>
                      <a:pPr algn="ctr" fontAlgn="b">
                        <a:buNone/>
                      </a:pPr>
                      <a:r>
                        <a:rPr lang="en-US" sz="1100" b="1" u="none" strike="noStrike" dirty="0">
                          <a:effectLst/>
                        </a:rPr>
                        <a:t>MSEs located in North East Region, UT of Jammu &amp; Kashmir &amp; UT of Ladakh</a:t>
                      </a:r>
                      <a:endParaRPr lang="en-US"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80%</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dirty="0">
                          <a:effectLst/>
                        </a:rPr>
                        <a:t>80%</a:t>
                      </a:r>
                      <a:endParaRPr lang="en-IN" sz="1100" b="0" i="0" u="none" strike="noStrike" dirty="0">
                        <a:solidFill>
                          <a:srgbClr val="000000"/>
                        </a:solidFill>
                        <a:effectLst/>
                        <a:latin typeface="+mn-lt"/>
                      </a:endParaRPr>
                    </a:p>
                  </a:txBody>
                  <a:tcPr marL="2960" marR="2960" marT="2960" marB="0" anchor="ctr"/>
                </a:tc>
                <a:tc>
                  <a:txBody>
                    <a:bodyPr/>
                    <a:lstStyle/>
                    <a:p>
                      <a:pPr algn="ctr" fontAlgn="b">
                        <a:buNone/>
                      </a:pPr>
                      <a:endParaRPr lang="en-IN" sz="1100" b="0"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9422516"/>
                  </a:ext>
                </a:extLst>
              </a:tr>
              <a:tr h="225467">
                <a:tc>
                  <a:txBody>
                    <a:bodyPr/>
                    <a:lstStyle/>
                    <a:p>
                      <a:pPr algn="ctr" fontAlgn="b">
                        <a:buNone/>
                      </a:pPr>
                      <a:r>
                        <a:rPr lang="en-US" sz="1100" b="1" u="none" strike="noStrike" dirty="0">
                          <a:effectLst/>
                        </a:rPr>
                        <a:t>Women entrepreneurs / MSE promoted by </a:t>
                      </a:r>
                      <a:r>
                        <a:rPr lang="en-US" sz="1100" b="1" u="none" strike="noStrike" dirty="0" err="1">
                          <a:effectLst/>
                        </a:rPr>
                        <a:t>Agniveers</a:t>
                      </a:r>
                      <a:endParaRPr lang="en-US"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90%</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90%</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90%</a:t>
                      </a:r>
                      <a:endParaRPr lang="en-IN" sz="1100" b="0"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2069236558"/>
                  </a:ext>
                </a:extLst>
              </a:tr>
              <a:tr h="555651">
                <a:tc>
                  <a:txBody>
                    <a:bodyPr/>
                    <a:lstStyle/>
                    <a:p>
                      <a:pPr algn="ctr" fontAlgn="b">
                        <a:buNone/>
                      </a:pPr>
                      <a:r>
                        <a:rPr lang="en-US" sz="1100" b="1" u="none" strike="noStrike" dirty="0">
                          <a:effectLst/>
                        </a:rPr>
                        <a:t>SC/ST entrepreneurs / Person with Disability (</a:t>
                      </a:r>
                      <a:r>
                        <a:rPr lang="en-US" sz="1100" b="1" u="none" strike="noStrike" dirty="0" err="1">
                          <a:effectLst/>
                        </a:rPr>
                        <a:t>PwD</a:t>
                      </a:r>
                      <a:r>
                        <a:rPr lang="en-US" sz="1100" b="1" u="none" strike="noStrike" dirty="0">
                          <a:effectLst/>
                        </a:rPr>
                        <a:t>)/ MSEs situated in Aspirational District / ZED certified MSEs</a:t>
                      </a:r>
                      <a:endParaRPr lang="en-US"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dirty="0">
                          <a:effectLst/>
                        </a:rPr>
                        <a:t>85%</a:t>
                      </a:r>
                      <a:endParaRPr lang="en-IN" sz="1100" b="0"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85%</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85%</a:t>
                      </a:r>
                      <a:endParaRPr lang="en-IN" sz="1100" b="0"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1892674815"/>
                  </a:ext>
                </a:extLst>
              </a:tr>
              <a:tr h="301520">
                <a:tc>
                  <a:txBody>
                    <a:bodyPr/>
                    <a:lstStyle/>
                    <a:p>
                      <a:pPr algn="ctr" fontAlgn="b">
                        <a:buNone/>
                      </a:pPr>
                      <a:r>
                        <a:rPr lang="en-US" sz="1100" b="1" u="none" strike="noStrike" dirty="0">
                          <a:effectLst/>
                        </a:rPr>
                        <a:t>All other category of borrowers</a:t>
                      </a:r>
                      <a:endParaRPr lang="en-US" sz="1100" b="1" i="0" u="none" strike="noStrike" dirty="0">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75%</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75%</a:t>
                      </a:r>
                      <a:endParaRPr lang="en-IN" sz="1100" b="0" i="0" u="none" strike="noStrike">
                        <a:solidFill>
                          <a:srgbClr val="000000"/>
                        </a:solidFill>
                        <a:effectLst/>
                        <a:latin typeface="+mn-lt"/>
                      </a:endParaRPr>
                    </a:p>
                  </a:txBody>
                  <a:tcPr marL="2960" marR="2960" marT="2960" marB="0" anchor="ctr"/>
                </a:tc>
                <a:tc>
                  <a:txBody>
                    <a:bodyPr/>
                    <a:lstStyle/>
                    <a:p>
                      <a:pPr algn="ctr" fontAlgn="b">
                        <a:buNone/>
                      </a:pPr>
                      <a:r>
                        <a:rPr lang="en-IN" sz="1100" u="none" strike="noStrike">
                          <a:effectLst/>
                        </a:rPr>
                        <a:t>75%</a:t>
                      </a:r>
                      <a:endParaRPr lang="en-IN" sz="1100" b="0" i="0" u="none" strike="noStrike">
                        <a:solidFill>
                          <a:srgbClr val="000000"/>
                        </a:solidFill>
                        <a:effectLst/>
                        <a:latin typeface="+mn-lt"/>
                      </a:endParaRPr>
                    </a:p>
                  </a:txBody>
                  <a:tcPr marL="2960" marR="2960" marT="2960" marB="0" anchor="ctr"/>
                </a:tc>
                <a:extLst>
                  <a:ext uri="{0D108BD9-81ED-4DB2-BD59-A6C34878D82A}">
                    <a16:rowId xmlns:a16="http://schemas.microsoft.com/office/drawing/2014/main" xmlns="" val="3246366274"/>
                  </a:ext>
                </a:extLst>
              </a:tr>
              <a:tr h="1034035">
                <a:tc>
                  <a:txBody>
                    <a:bodyPr/>
                    <a:lstStyle/>
                    <a:p>
                      <a:pPr algn="ctr" fontAlgn="b">
                        <a:buNone/>
                      </a:pPr>
                      <a:r>
                        <a:rPr lang="en-US" sz="1100" b="1" u="none" strike="noStrike" dirty="0">
                          <a:effectLst/>
                        </a:rPr>
                        <a:t>The extent of guarantee coverage for MSEs situated in Identified Credit Deficient Districts (ICDD) by RBI is additional 5% over and above the applicable guarantee coverage </a:t>
                      </a:r>
                      <a:r>
                        <a:rPr lang="en-US" sz="1100" b="1" u="none" strike="noStrike" dirty="0" err="1">
                          <a:effectLst/>
                        </a:rPr>
                        <a:t>wef</a:t>
                      </a:r>
                      <a:r>
                        <a:rPr lang="en-US" sz="1100" b="1" u="none" strike="noStrike" dirty="0">
                          <a:effectLst/>
                        </a:rPr>
                        <a:t> December 15, 2023</a:t>
                      </a:r>
                      <a:br>
                        <a:rPr lang="en-US" sz="1100" b="1" u="none" strike="noStrike" dirty="0">
                          <a:effectLst/>
                        </a:rPr>
                      </a:br>
                      <a:r>
                        <a:rPr lang="en-US" sz="1100" b="1" u="none" strike="noStrike" dirty="0">
                          <a:effectLst/>
                        </a:rPr>
                        <a:t/>
                      </a:r>
                      <a:br>
                        <a:rPr lang="en-US" sz="1100" b="1" u="none" strike="noStrike" dirty="0">
                          <a:effectLst/>
                        </a:rPr>
                      </a:br>
                      <a:r>
                        <a:rPr lang="en-US" sz="1100" b="1" u="none" strike="noStrike" dirty="0">
                          <a:effectLst/>
                        </a:rPr>
                        <a:t>(</a:t>
                      </a:r>
                      <a:r>
                        <a:rPr lang="en-US" sz="1100" b="1" u="none" strike="noStrike" dirty="0" err="1">
                          <a:effectLst/>
                        </a:rPr>
                        <a:t>i.e</a:t>
                      </a:r>
                      <a:r>
                        <a:rPr lang="en-US" sz="1100" b="1" u="none" strike="noStrike" dirty="0">
                          <a:effectLst/>
                        </a:rPr>
                        <a:t> for guarantee coverage of 75%, the coverage would be 80%, for 80% it would be 85% and for 85% it would be 90%)</a:t>
                      </a:r>
                      <a:endParaRPr lang="en-US" sz="1100" b="1" i="0" u="none" strike="noStrike" dirty="0">
                        <a:solidFill>
                          <a:srgbClr val="000000"/>
                        </a:solidFill>
                        <a:effectLst/>
                        <a:latin typeface="+mn-lt"/>
                      </a:endParaRPr>
                    </a:p>
                  </a:txBody>
                  <a:tcPr marL="2960" marR="2960" marT="2960" marB="0" anchor="ctr"/>
                </a:tc>
                <a:tc>
                  <a:txBody>
                    <a:bodyPr/>
                    <a:lstStyle/>
                    <a:p>
                      <a:pPr algn="ctr" fontAlgn="b">
                        <a:buNone/>
                      </a:pPr>
                      <a:r>
                        <a:rPr lang="en-US" sz="1100" u="none" strike="noStrike" dirty="0">
                          <a:effectLst/>
                        </a:rPr>
                        <a:t>The extent of guarantee coverage for MSEs situated in Identified Credit Deficient Districts (ICDD) by RBI is additional 5% over and above the applicable guarantee coverage </a:t>
                      </a:r>
                      <a:r>
                        <a:rPr lang="en-US" sz="1100" u="none" strike="noStrike" dirty="0" err="1">
                          <a:effectLst/>
                        </a:rPr>
                        <a:t>wef</a:t>
                      </a:r>
                      <a:r>
                        <a:rPr lang="en-US" sz="1100" u="none" strike="noStrike" dirty="0">
                          <a:effectLst/>
                        </a:rPr>
                        <a:t> December 15, 2023</a:t>
                      </a:r>
                      <a:br>
                        <a:rPr lang="en-US" sz="1100" u="none" strike="noStrike" dirty="0">
                          <a:effectLst/>
                        </a:rPr>
                      </a:br>
                      <a:r>
                        <a:rPr lang="en-US" sz="1100" u="none" strike="noStrike" dirty="0">
                          <a:effectLst/>
                        </a:rPr>
                        <a:t/>
                      </a:r>
                      <a:br>
                        <a:rPr lang="en-US" sz="1100" u="none" strike="noStrike" dirty="0">
                          <a:effectLst/>
                        </a:rPr>
                      </a:br>
                      <a:r>
                        <a:rPr lang="en-US" sz="1100" u="none" strike="noStrike" dirty="0">
                          <a:effectLst/>
                        </a:rPr>
                        <a:t>(</a:t>
                      </a:r>
                      <a:r>
                        <a:rPr lang="en-US" sz="1100" u="none" strike="noStrike" dirty="0" err="1">
                          <a:effectLst/>
                        </a:rPr>
                        <a:t>i.e</a:t>
                      </a:r>
                      <a:r>
                        <a:rPr lang="en-US" sz="1100" u="none" strike="noStrike" dirty="0">
                          <a:effectLst/>
                        </a:rPr>
                        <a:t> for guarantee coverage of 75%, the coverage would be 80%, for 80% it would be 85% and for 85% it would be 90%)</a:t>
                      </a:r>
                      <a:endParaRPr lang="en-US" sz="1100" b="0" i="0" u="none" strike="noStrike" dirty="0">
                        <a:solidFill>
                          <a:srgbClr val="000000"/>
                        </a:solidFill>
                        <a:effectLst/>
                        <a:latin typeface="+mn-lt"/>
                      </a:endParaRPr>
                    </a:p>
                  </a:txBody>
                  <a:tcPr marL="2960" marR="2960" marT="2960" marB="0" anchor="ctr"/>
                </a:tc>
                <a:tc>
                  <a:txBody>
                    <a:bodyPr/>
                    <a:lstStyle/>
                    <a:p>
                      <a:pPr algn="ctr" fontAlgn="b">
                        <a:buNone/>
                      </a:pPr>
                      <a:r>
                        <a:rPr lang="en-US" sz="1100" u="none" strike="noStrike">
                          <a:effectLst/>
                        </a:rPr>
                        <a:t>The extent of guarantee coverage for MSEs situated in Identified Credit Deficient Districts (ICDD) by RBI is additional 5% over and above the applicable guarantee coverage wef December 15, 2023</a:t>
                      </a:r>
                      <a:br>
                        <a:rPr lang="en-US" sz="1100" u="none" strike="noStrike">
                          <a:effectLst/>
                        </a:rPr>
                      </a:br>
                      <a:r>
                        <a:rPr lang="en-US" sz="1100" u="none" strike="noStrike">
                          <a:effectLst/>
                        </a:rPr>
                        <a:t/>
                      </a:r>
                      <a:br>
                        <a:rPr lang="en-US" sz="1100" u="none" strike="noStrike">
                          <a:effectLst/>
                        </a:rPr>
                      </a:br>
                      <a:r>
                        <a:rPr lang="en-US" sz="1100" u="none" strike="noStrike">
                          <a:effectLst/>
                        </a:rPr>
                        <a:t>(i.e for guarantee coverage of 75%, the coverage would be 80%, for 80% it would be 85% and for 85% it would be 90%)</a:t>
                      </a:r>
                      <a:endParaRPr lang="en-US" sz="1100" b="0" i="0" u="none" strike="noStrike">
                        <a:solidFill>
                          <a:srgbClr val="000000"/>
                        </a:solidFill>
                        <a:effectLst/>
                        <a:latin typeface="+mn-lt"/>
                      </a:endParaRPr>
                    </a:p>
                  </a:txBody>
                  <a:tcPr marL="2960" marR="2960" marT="2960" marB="0" anchor="ctr"/>
                </a:tc>
                <a:tc>
                  <a:txBody>
                    <a:bodyPr/>
                    <a:lstStyle/>
                    <a:p>
                      <a:pPr algn="ctr" fontAlgn="b">
                        <a:buNone/>
                      </a:pPr>
                      <a:r>
                        <a:rPr lang="en-US" sz="1100" u="none" strike="noStrike" dirty="0">
                          <a:effectLst/>
                        </a:rPr>
                        <a:t>The extent of guarantee coverage for MSEs situated in Identified Credit Deficient Districts (ICDD) by RBI is additional 5% over and above the applicable guarantee coverage </a:t>
                      </a:r>
                      <a:r>
                        <a:rPr lang="en-US" sz="1100" u="none" strike="noStrike" dirty="0" err="1">
                          <a:effectLst/>
                        </a:rPr>
                        <a:t>wef</a:t>
                      </a:r>
                      <a:r>
                        <a:rPr lang="en-US" sz="1100" u="none" strike="noStrike" dirty="0">
                          <a:effectLst/>
                        </a:rPr>
                        <a:t> December 15, 2023</a:t>
                      </a:r>
                      <a:br>
                        <a:rPr lang="en-US" sz="1100" u="none" strike="noStrike" dirty="0">
                          <a:effectLst/>
                        </a:rPr>
                      </a:br>
                      <a:r>
                        <a:rPr lang="en-US" sz="1100" u="none" strike="noStrike" dirty="0">
                          <a:effectLst/>
                        </a:rPr>
                        <a:t/>
                      </a:r>
                      <a:br>
                        <a:rPr lang="en-US" sz="1100" u="none" strike="noStrike" dirty="0">
                          <a:effectLst/>
                        </a:rPr>
                      </a:br>
                      <a:r>
                        <a:rPr lang="en-US" sz="1100" u="none" strike="noStrike" dirty="0">
                          <a:effectLst/>
                        </a:rPr>
                        <a:t>(</a:t>
                      </a:r>
                      <a:r>
                        <a:rPr lang="en-US" sz="1100" u="none" strike="noStrike" dirty="0" err="1">
                          <a:effectLst/>
                        </a:rPr>
                        <a:t>i.e</a:t>
                      </a:r>
                      <a:r>
                        <a:rPr lang="en-US" sz="1100" u="none" strike="noStrike" dirty="0">
                          <a:effectLst/>
                        </a:rPr>
                        <a:t> for guarantee coverage of 75%, the coverage would be 80%, for 80% it would be 85% and for 85% it would be 90%)</a:t>
                      </a:r>
                      <a:endParaRPr lang="en-US" sz="1100" b="0" i="0" u="none" strike="noStrike" dirty="0">
                        <a:solidFill>
                          <a:srgbClr val="000000"/>
                        </a:solidFill>
                        <a:effectLst/>
                        <a:latin typeface="+mn-lt"/>
                      </a:endParaRPr>
                    </a:p>
                  </a:txBody>
                  <a:tcPr marL="2960" marR="2960" marT="2960" marB="0" anchor="ctr"/>
                </a:tc>
                <a:extLst>
                  <a:ext uri="{0D108BD9-81ED-4DB2-BD59-A6C34878D82A}">
                    <a16:rowId xmlns:a16="http://schemas.microsoft.com/office/drawing/2014/main" xmlns="" val="3836247590"/>
                  </a:ext>
                </a:extLst>
              </a:tr>
            </a:tbl>
          </a:graphicData>
        </a:graphic>
      </p:graphicFrame>
      <p:pic>
        <p:nvPicPr>
          <p:cNvPr id="2050" name="Picture 2" descr="CGTMSE Scheme 2023: Benefits, Eligibility &amp; Loan Process Explained">
            <a:extLst>
              <a:ext uri="{FF2B5EF4-FFF2-40B4-BE49-F238E27FC236}">
                <a16:creationId xmlns:a16="http://schemas.microsoft.com/office/drawing/2014/main" xmlns="" id="{896CE466-3CA6-B695-46B8-0FB3DA5A54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678" b="95131" l="10000" r="90000">
                        <a14:foregroundMark x1="38250" y1="16292" x2="41125" y2="24157"/>
                        <a14:foregroundMark x1="51500" y1="21910" x2="54000" y2="10674"/>
                        <a14:foregroundMark x1="59500" y1="28652" x2="58750" y2="20412"/>
                        <a14:foregroundMark x1="38875" y1="50562" x2="32000" y2="38390"/>
                        <a14:foregroundMark x1="32000" y1="38390" x2="31500" y2="29213"/>
                        <a14:foregroundMark x1="35250" y1="13483" x2="36750" y2="12360"/>
                        <a14:foregroundMark x1="21500" y1="51498" x2="24875" y2="65356"/>
                        <a14:foregroundMark x1="24875" y1="65356" x2="25625" y2="65169"/>
                        <a14:foregroundMark x1="24750" y1="48315" x2="24750" y2="48315"/>
                        <a14:foregroundMark x1="43375" y1="52622" x2="43375" y2="52622"/>
                        <a14:foregroundMark x1="41625" y1="52247" x2="44875" y2="52622"/>
                        <a14:foregroundMark x1="36750" y1="11049" x2="40875" y2="8427"/>
                        <a14:foregroundMark x1="50375" y1="26966" x2="56750" y2="7678"/>
                        <a14:foregroundMark x1="60750" y1="32584" x2="57375" y2="17416"/>
                        <a14:foregroundMark x1="61125" y1="40449" x2="71250" y2="35955"/>
                        <a14:foregroundMark x1="71250" y1="35955" x2="73000" y2="35955"/>
                        <a14:foregroundMark x1="71500" y1="43258" x2="79875" y2="41386"/>
                        <a14:foregroundMark x1="79875" y1="41386" x2="80500" y2="41760"/>
                        <a14:foregroundMark x1="30875" y1="93820" x2="30250" y2="85581"/>
                        <a14:foregroundMark x1="36375" y1="91011" x2="38375" y2="90637"/>
                        <a14:foregroundMark x1="42750" y1="91573" x2="42250" y2="81461"/>
                        <a14:foregroundMark x1="46875" y1="94569" x2="46750" y2="92135"/>
                        <a14:foregroundMark x1="58125" y1="95131" x2="61250" y2="89700"/>
                        <a14:foregroundMark x1="67000" y1="89700" x2="69625" y2="89326"/>
                      </a14:backgroundRemoval>
                    </a14:imgEffect>
                  </a14:imgLayer>
                </a14:imgProps>
              </a:ext>
              <a:ext uri="{28A0092B-C50C-407E-A947-70E740481C1C}">
                <a14:useLocalDpi xmlns:a14="http://schemas.microsoft.com/office/drawing/2010/main" val="0"/>
              </a:ext>
            </a:extLst>
          </a:blip>
          <a:srcRect/>
          <a:stretch>
            <a:fillRect/>
          </a:stretch>
        </p:blipFill>
        <p:spPr bwMode="auto">
          <a:xfrm>
            <a:off x="563998" y="254584"/>
            <a:ext cx="1265038" cy="84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4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B7470E-2361-6F10-23FB-A3047C94F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C493667-7B28-84AD-6A55-BCC1DBEEC99E}"/>
              </a:ext>
            </a:extLst>
          </p:cNvPr>
          <p:cNvSpPr>
            <a:spLocks noGrp="1"/>
          </p:cNvSpPr>
          <p:nvPr>
            <p:ph type="title"/>
          </p:nvPr>
        </p:nvSpPr>
        <p:spPr>
          <a:xfrm>
            <a:off x="838200" y="342527"/>
            <a:ext cx="10515600" cy="510230"/>
          </a:xfrm>
        </p:spPr>
        <p:txBody>
          <a:bodyPr>
            <a:noAutofit/>
          </a:bodyPr>
          <a:lstStyle/>
          <a:p>
            <a:pPr algn="ctr" fontAlgn="base"/>
            <a:r>
              <a:rPr lang="en-US" sz="3200" b="1" dirty="0"/>
              <a:t>Interest Subsidy Eligibility Certificate (ISEC)</a:t>
            </a:r>
          </a:p>
        </p:txBody>
      </p:sp>
      <p:graphicFrame>
        <p:nvGraphicFramePr>
          <p:cNvPr id="6" name="Content Placeholder 5">
            <a:extLst>
              <a:ext uri="{FF2B5EF4-FFF2-40B4-BE49-F238E27FC236}">
                <a16:creationId xmlns:a16="http://schemas.microsoft.com/office/drawing/2014/main" xmlns="" id="{6AB33DF3-4F3B-4590-584E-109C20A8A3D1}"/>
              </a:ext>
            </a:extLst>
          </p:cNvPr>
          <p:cNvGraphicFramePr>
            <a:graphicFrameLocks noGrp="1"/>
          </p:cNvGraphicFramePr>
          <p:nvPr>
            <p:ph idx="1"/>
            <p:extLst>
              <p:ext uri="{D42A27DB-BD31-4B8C-83A1-F6EECF244321}">
                <p14:modId xmlns:p14="http://schemas.microsoft.com/office/powerpoint/2010/main" val="1456280668"/>
              </p:ext>
            </p:extLst>
          </p:nvPr>
        </p:nvGraphicFramePr>
        <p:xfrm>
          <a:off x="827566" y="1041988"/>
          <a:ext cx="10692865" cy="4671191"/>
        </p:xfrm>
        <a:graphic>
          <a:graphicData uri="http://schemas.openxmlformats.org/drawingml/2006/table">
            <a:tbl>
              <a:tblPr firstRow="1" bandRow="1">
                <a:tableStyleId>{5940675A-B579-460E-94D1-54222C63F5DA}</a:tableStyleId>
              </a:tblPr>
              <a:tblGrid>
                <a:gridCol w="1362508">
                  <a:extLst>
                    <a:ext uri="{9D8B030D-6E8A-4147-A177-3AD203B41FA5}">
                      <a16:colId xmlns:a16="http://schemas.microsoft.com/office/drawing/2014/main" xmlns="" val="588838254"/>
                    </a:ext>
                  </a:extLst>
                </a:gridCol>
                <a:gridCol w="9330357">
                  <a:extLst>
                    <a:ext uri="{9D8B030D-6E8A-4147-A177-3AD203B41FA5}">
                      <a16:colId xmlns:a16="http://schemas.microsoft.com/office/drawing/2014/main" xmlns="" val="3744673624"/>
                    </a:ext>
                  </a:extLst>
                </a:gridCol>
              </a:tblGrid>
              <a:tr h="1375567">
                <a:tc gridSpan="2">
                  <a:txBody>
                    <a:bodyPr/>
                    <a:lstStyle/>
                    <a:p>
                      <a:pPr algn="just"/>
                      <a:r>
                        <a:rPr lang="en-US" sz="1800" b="0" i="0" kern="1200" dirty="0">
                          <a:solidFill>
                            <a:schemeClr val="tx1"/>
                          </a:solidFill>
                          <a:effectLst/>
                          <a:latin typeface="+mn-lt"/>
                          <a:ea typeface="+mn-ea"/>
                          <a:cs typeface="+mn-cs"/>
                        </a:rPr>
                        <a:t>The Interest Subsidy Eligibility Certificate (ISEC) Scheme is an</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important mechanism of funding khadi </a:t>
                      </a:r>
                      <a:r>
                        <a:rPr lang="en-US" sz="1800" b="0" i="0" kern="1200" dirty="0" err="1">
                          <a:solidFill>
                            <a:schemeClr val="tx1"/>
                          </a:solidFill>
                          <a:effectLst/>
                          <a:latin typeface="+mn-lt"/>
                          <a:ea typeface="+mn-ea"/>
                          <a:cs typeface="+mn-cs"/>
                        </a:rPr>
                        <a:t>programme</a:t>
                      </a:r>
                      <a:r>
                        <a:rPr lang="en-US" sz="1800" b="0" i="0" kern="1200" dirty="0">
                          <a:solidFill>
                            <a:schemeClr val="tx1"/>
                          </a:solidFill>
                          <a:effectLst/>
                          <a:latin typeface="+mn-lt"/>
                          <a:ea typeface="+mn-ea"/>
                          <a:cs typeface="+mn-cs"/>
                        </a:rPr>
                        <a:t> undertaken</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by khadi institutions. It was introduced to </a:t>
                      </a:r>
                      <a:r>
                        <a:rPr lang="en-US" sz="1800" b="0" i="0" kern="1200" dirty="0" err="1">
                          <a:solidFill>
                            <a:schemeClr val="tx1"/>
                          </a:solidFill>
                          <a:effectLst/>
                          <a:latin typeface="+mn-lt"/>
                          <a:ea typeface="+mn-ea"/>
                          <a:cs typeface="+mn-cs"/>
                        </a:rPr>
                        <a:t>mobilise</a:t>
                      </a:r>
                      <a:r>
                        <a:rPr lang="en-US" sz="1800" b="0" i="0" kern="1200" dirty="0">
                          <a:solidFill>
                            <a:schemeClr val="tx1"/>
                          </a:solidFill>
                          <a:effectLst/>
                          <a:latin typeface="+mn-lt"/>
                          <a:ea typeface="+mn-ea"/>
                          <a:cs typeface="+mn-cs"/>
                        </a:rPr>
                        <a:t> funds from</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banking institutions for filling the gap between the actual fund</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requirements and availability of funds from budgetary sources.</a:t>
                      </a:r>
                      <a:endParaRPr lang="en-IN" sz="1700" dirty="0"/>
                    </a:p>
                  </a:txBody>
                  <a:tcPr anchor="ctr"/>
                </a:tc>
                <a:tc hMerge="1">
                  <a:txBody>
                    <a:bodyPr/>
                    <a:lstStyle/>
                    <a:p>
                      <a:endParaRPr dirty="0"/>
                    </a:p>
                  </a:txBody>
                  <a:tcPr/>
                </a:tc>
                <a:extLst>
                  <a:ext uri="{0D108BD9-81ED-4DB2-BD59-A6C34878D82A}">
                    <a16:rowId xmlns:a16="http://schemas.microsoft.com/office/drawing/2014/main" xmlns="" val="4060902881"/>
                  </a:ext>
                </a:extLst>
              </a:tr>
              <a:tr h="1005657">
                <a:tc>
                  <a:txBody>
                    <a:bodyPr/>
                    <a:lstStyle/>
                    <a:p>
                      <a:r>
                        <a:rPr lang="en-IN" sz="1800" b="1" kern="1200" dirty="0">
                          <a:solidFill>
                            <a:schemeClr val="tx1"/>
                          </a:solidFill>
                          <a:latin typeface="+mn-lt"/>
                          <a:ea typeface="+mn-ea"/>
                          <a:cs typeface="+mn-cs"/>
                        </a:rPr>
                        <a:t>Nature of assistance</a:t>
                      </a:r>
                    </a:p>
                  </a:txBody>
                  <a:tcPr/>
                </a:tc>
                <a:tc>
                  <a:txBody>
                    <a:bodyPr/>
                    <a:lstStyle/>
                    <a:p>
                      <a:pPr algn="just"/>
                      <a:r>
                        <a:rPr lang="en-US" sz="1800" b="0" i="0" kern="1200" dirty="0">
                          <a:solidFill>
                            <a:schemeClr val="tx1"/>
                          </a:solidFill>
                          <a:effectLst/>
                          <a:latin typeface="+mn-lt"/>
                          <a:ea typeface="+mn-ea"/>
                          <a:cs typeface="+mn-cs"/>
                        </a:rPr>
                        <a:t>Under the ISEC Scheme, credit at a concessional rate of</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interest of 4% per annum for working capital, is made available as per the requirement of the institutions. The difference</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between the actual lending rate and 4% is paid by the Central</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Government through KVIC to the lending banks.</a:t>
                      </a:r>
                      <a:endParaRPr lang="en-US" sz="1700" b="0" i="0" u="sng" kern="1200" dirty="0">
                        <a:solidFill>
                          <a:schemeClr val="tx1"/>
                        </a:solidFill>
                        <a:effectLst/>
                        <a:latin typeface="+mn-lt"/>
                        <a:ea typeface="+mn-ea"/>
                        <a:cs typeface="+mn-cs"/>
                      </a:endParaRPr>
                    </a:p>
                  </a:txBody>
                  <a:tcPr/>
                </a:tc>
                <a:extLst>
                  <a:ext uri="{0D108BD9-81ED-4DB2-BD59-A6C34878D82A}">
                    <a16:rowId xmlns:a16="http://schemas.microsoft.com/office/drawing/2014/main" xmlns="" val="812074258"/>
                  </a:ext>
                </a:extLst>
              </a:tr>
              <a:tr h="1375567">
                <a:tc>
                  <a:txBody>
                    <a:bodyPr/>
                    <a:lstStyle/>
                    <a:p>
                      <a:pPr marL="0" algn="l" defTabSz="914400" rtl="0" eaLnBrk="1" latinLnBrk="0" hangingPunct="1"/>
                      <a:r>
                        <a:rPr lang="en-IN" sz="1800" b="1" kern="1200" dirty="0">
                          <a:solidFill>
                            <a:schemeClr val="tx1"/>
                          </a:solidFill>
                          <a:latin typeface="+mn-lt"/>
                          <a:ea typeface="+mn-ea"/>
                          <a:cs typeface="+mn-cs"/>
                        </a:rPr>
                        <a:t>Who can apply?</a:t>
                      </a:r>
                    </a:p>
                  </a:txBody>
                  <a:tcPr/>
                </a:tc>
                <a:tc>
                  <a:txBody>
                    <a:bodyPr/>
                    <a:lstStyle/>
                    <a:p>
                      <a:pPr algn="just"/>
                      <a:r>
                        <a:rPr lang="en-IN" sz="1800" b="0" i="0" kern="1200" dirty="0">
                          <a:solidFill>
                            <a:schemeClr val="tx1"/>
                          </a:solidFill>
                          <a:effectLst/>
                          <a:latin typeface="+mn-lt"/>
                          <a:ea typeface="+mn-ea"/>
                          <a:cs typeface="+mn-cs"/>
                        </a:rPr>
                        <a:t>The Khadi institutions, having valid Khadi certificate and</a:t>
                      </a:r>
                      <a:r>
                        <a:rPr lang="en-IN" sz="1600" b="0" i="0" kern="1200" dirty="0">
                          <a:solidFill>
                            <a:schemeClr val="tx1"/>
                          </a:solidFill>
                          <a:effectLst/>
                          <a:latin typeface="+mn-lt"/>
                          <a:ea typeface="+mn-ea"/>
                          <a:cs typeface="+mn-cs"/>
                        </a:rPr>
                        <a:t> </a:t>
                      </a:r>
                      <a:r>
                        <a:rPr lang="en-IN" sz="1800" b="0" i="0" kern="1200" dirty="0">
                          <a:solidFill>
                            <a:schemeClr val="tx1"/>
                          </a:solidFill>
                          <a:effectLst/>
                          <a:latin typeface="+mn-lt"/>
                          <a:ea typeface="+mn-ea"/>
                          <a:cs typeface="+mn-cs"/>
                        </a:rPr>
                        <a:t>sanctioned khadi programme. The Institutions registered with</a:t>
                      </a:r>
                      <a:r>
                        <a:rPr lang="en-IN" sz="1600" b="0" i="0" kern="1200" dirty="0">
                          <a:solidFill>
                            <a:schemeClr val="tx1"/>
                          </a:solidFill>
                          <a:effectLst/>
                          <a:latin typeface="+mn-lt"/>
                          <a:ea typeface="+mn-ea"/>
                          <a:cs typeface="+mn-cs"/>
                        </a:rPr>
                        <a:t> </a:t>
                      </a:r>
                      <a:r>
                        <a:rPr lang="en-IN" sz="1800" b="0" i="0" kern="1200" dirty="0">
                          <a:solidFill>
                            <a:schemeClr val="tx1"/>
                          </a:solidFill>
                          <a:effectLst/>
                          <a:latin typeface="+mn-lt"/>
                          <a:ea typeface="+mn-ea"/>
                          <a:cs typeface="+mn-cs"/>
                        </a:rPr>
                        <a:t>the KVIC/State Khadi and Village Industries Boards (KVIBs) can</a:t>
                      </a:r>
                      <a:r>
                        <a:rPr lang="en-IN" sz="1600" dirty="0"/>
                        <a:t/>
                      </a:r>
                      <a:br>
                        <a:rPr lang="en-IN" sz="1600" dirty="0"/>
                      </a:br>
                      <a:r>
                        <a:rPr lang="en-IN" sz="1800" b="0" i="0" kern="1200" dirty="0">
                          <a:solidFill>
                            <a:schemeClr val="tx1"/>
                          </a:solidFill>
                          <a:effectLst/>
                          <a:latin typeface="+mn-lt"/>
                          <a:ea typeface="+mn-ea"/>
                          <a:cs typeface="+mn-cs"/>
                        </a:rPr>
                        <a:t>avail of financing under the ISEC Scheme, the Scheme</a:t>
                      </a:r>
                      <a:r>
                        <a:rPr lang="en-IN" sz="1600" b="0" i="0" kern="1200" dirty="0">
                          <a:solidFill>
                            <a:schemeClr val="tx1"/>
                          </a:solidFill>
                          <a:effectLst/>
                          <a:latin typeface="+mn-lt"/>
                          <a:ea typeface="+mn-ea"/>
                          <a:cs typeface="+mn-cs"/>
                        </a:rPr>
                        <a:t> </a:t>
                      </a:r>
                      <a:r>
                        <a:rPr lang="en-IN" sz="1800" b="0" i="0" kern="1200" dirty="0">
                          <a:solidFill>
                            <a:schemeClr val="tx1"/>
                          </a:solidFill>
                          <a:effectLst/>
                          <a:latin typeface="+mn-lt"/>
                          <a:ea typeface="+mn-ea"/>
                          <a:cs typeface="+mn-cs"/>
                        </a:rPr>
                        <a:t>supports only the khadi and the </a:t>
                      </a:r>
                      <a:r>
                        <a:rPr lang="en-IN" sz="1800" b="0" i="0" kern="1200" dirty="0" err="1">
                          <a:solidFill>
                            <a:schemeClr val="tx1"/>
                          </a:solidFill>
                          <a:effectLst/>
                          <a:latin typeface="+mn-lt"/>
                          <a:ea typeface="+mn-ea"/>
                          <a:cs typeface="+mn-cs"/>
                        </a:rPr>
                        <a:t>polyvastra</a:t>
                      </a:r>
                      <a:r>
                        <a:rPr lang="en-IN" sz="1800" b="0" i="0" kern="1200" dirty="0">
                          <a:solidFill>
                            <a:schemeClr val="tx1"/>
                          </a:solidFill>
                          <a:effectLst/>
                          <a:latin typeface="+mn-lt"/>
                          <a:ea typeface="+mn-ea"/>
                          <a:cs typeface="+mn-cs"/>
                        </a:rPr>
                        <a:t> sector.</a:t>
                      </a:r>
                      <a:endParaRPr lang="en-US" sz="1700" dirty="0"/>
                    </a:p>
                  </a:txBody>
                  <a:tcPr/>
                </a:tc>
                <a:extLst>
                  <a:ext uri="{0D108BD9-81ED-4DB2-BD59-A6C34878D82A}">
                    <a16:rowId xmlns:a16="http://schemas.microsoft.com/office/drawing/2014/main" xmlns="" val="98383656"/>
                  </a:ext>
                </a:extLst>
              </a:tr>
              <a:tr h="876194">
                <a:tc>
                  <a:txBody>
                    <a:bodyPr/>
                    <a:lstStyle/>
                    <a:p>
                      <a:r>
                        <a:rPr lang="en-IN" sz="1800" b="1" i="0" kern="1200" dirty="0">
                          <a:solidFill>
                            <a:schemeClr val="tx1"/>
                          </a:solidFill>
                          <a:effectLst/>
                          <a:latin typeface="+mn-lt"/>
                          <a:ea typeface="+mn-ea"/>
                          <a:cs typeface="+mn-cs"/>
                        </a:rPr>
                        <a:t>How to apply?</a:t>
                      </a:r>
                      <a:endParaRPr lang="en-IN" b="1" dirty="0"/>
                    </a:p>
                  </a:txBody>
                  <a:tcPr/>
                </a:tc>
                <a:tc>
                  <a:txBody>
                    <a:bodyPr/>
                    <a:lstStyle/>
                    <a:p>
                      <a:pPr algn="just"/>
                      <a:r>
                        <a:rPr lang="en-US" sz="1800" b="0" i="0" kern="1200" dirty="0">
                          <a:solidFill>
                            <a:schemeClr val="tx1"/>
                          </a:solidFill>
                          <a:effectLst/>
                          <a:latin typeface="+mn-lt"/>
                          <a:ea typeface="+mn-ea"/>
                          <a:cs typeface="+mn-cs"/>
                        </a:rPr>
                        <a:t>The Khadi institutions will apply to the financing bank for working capital </a:t>
                      </a:r>
                      <a:r>
                        <a:rPr lang="en-US" sz="1800" b="0" i="0" kern="1200" dirty="0" err="1">
                          <a:solidFill>
                            <a:schemeClr val="tx1"/>
                          </a:solidFill>
                          <a:effectLst/>
                          <a:latin typeface="+mn-lt"/>
                          <a:ea typeface="+mn-ea"/>
                          <a:cs typeface="+mn-cs"/>
                        </a:rPr>
                        <a:t>alongwith</a:t>
                      </a:r>
                      <a:r>
                        <a:rPr lang="en-US" sz="1800" b="0" i="0" kern="1200" dirty="0">
                          <a:solidFill>
                            <a:schemeClr val="tx1"/>
                          </a:solidFill>
                          <a:effectLst/>
                          <a:latin typeface="+mn-lt"/>
                          <a:ea typeface="+mn-ea"/>
                          <a:cs typeface="+mn-cs"/>
                        </a:rPr>
                        <a:t> the ISEC certificate issued by KVIC. Based on the working capital sanctioned, financing bank will raise the reimbursement claim to the nodal branch for the differential interest rate over and above 4%.</a:t>
                      </a:r>
                      <a:endParaRPr lang="en-IN" dirty="0"/>
                    </a:p>
                  </a:txBody>
                  <a:tcP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C7A14CDB-E90B-0147-10F2-84F7B6C31675}"/>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F06C4BB8-6D44-526C-EFD2-644BF3D89E05}"/>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214629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9012B0-088A-95BF-7DB3-41A3FB872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38C44C5-B388-2EC4-6143-3D1FD3A01252}"/>
              </a:ext>
            </a:extLst>
          </p:cNvPr>
          <p:cNvSpPr>
            <a:spLocks noGrp="1"/>
          </p:cNvSpPr>
          <p:nvPr>
            <p:ph type="title"/>
          </p:nvPr>
        </p:nvSpPr>
        <p:spPr>
          <a:xfrm>
            <a:off x="838200" y="342527"/>
            <a:ext cx="10515600" cy="510230"/>
          </a:xfrm>
        </p:spPr>
        <p:txBody>
          <a:bodyPr>
            <a:noAutofit/>
          </a:bodyPr>
          <a:lstStyle/>
          <a:p>
            <a:pPr algn="ctr" fontAlgn="base"/>
            <a:r>
              <a:rPr lang="en-IN" sz="3200" b="1" dirty="0"/>
              <a:t>Procurement &amp; Marketing Support Scheme (PMS)</a:t>
            </a:r>
          </a:p>
        </p:txBody>
      </p:sp>
      <p:graphicFrame>
        <p:nvGraphicFramePr>
          <p:cNvPr id="6" name="Content Placeholder 5">
            <a:extLst>
              <a:ext uri="{FF2B5EF4-FFF2-40B4-BE49-F238E27FC236}">
                <a16:creationId xmlns:a16="http://schemas.microsoft.com/office/drawing/2014/main" xmlns="" id="{D514EE36-F6D5-A672-3E25-FCAB4DD4CC0A}"/>
              </a:ext>
            </a:extLst>
          </p:cNvPr>
          <p:cNvGraphicFramePr>
            <a:graphicFrameLocks noGrp="1"/>
          </p:cNvGraphicFramePr>
          <p:nvPr>
            <p:ph idx="1"/>
            <p:extLst>
              <p:ext uri="{D42A27DB-BD31-4B8C-83A1-F6EECF244321}">
                <p14:modId xmlns:p14="http://schemas.microsoft.com/office/powerpoint/2010/main" val="1209230700"/>
              </p:ext>
            </p:extLst>
          </p:nvPr>
        </p:nvGraphicFramePr>
        <p:xfrm>
          <a:off x="450783" y="969675"/>
          <a:ext cx="11378666" cy="5599989"/>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5157997">
                  <a:extLst>
                    <a:ext uri="{9D8B030D-6E8A-4147-A177-3AD203B41FA5}">
                      <a16:colId xmlns:a16="http://schemas.microsoft.com/office/drawing/2014/main" xmlns="" val="3744673624"/>
                    </a:ext>
                  </a:extLst>
                </a:gridCol>
                <a:gridCol w="4831883">
                  <a:extLst>
                    <a:ext uri="{9D8B030D-6E8A-4147-A177-3AD203B41FA5}">
                      <a16:colId xmlns:a16="http://schemas.microsoft.com/office/drawing/2014/main" xmlns="" val="2283828386"/>
                    </a:ext>
                  </a:extLst>
                </a:gridCol>
              </a:tblGrid>
              <a:tr h="1456769">
                <a:tc gridSpan="3">
                  <a:txBody>
                    <a:bodyPr/>
                    <a:lstStyle/>
                    <a:p>
                      <a:r>
                        <a:rPr lang="en-IN" b="1" dirty="0"/>
                        <a:t> </a:t>
                      </a:r>
                      <a:r>
                        <a:rPr lang="en-US" sz="1800" b="0" i="0" kern="1200" dirty="0">
                          <a:solidFill>
                            <a:schemeClr val="tx1"/>
                          </a:solidFill>
                          <a:effectLst/>
                          <a:latin typeface="+mn-lt"/>
                          <a:ea typeface="+mn-ea"/>
                          <a:cs typeface="+mn-cs"/>
                        </a:rPr>
                        <a:t>Promoting new market access initiatives like organizing / participation in National / International Trade Fairs / Exhibitions / MSME Expo, etc. held across the country. To create awareness and educate the MSMEs about importance / methods/ process of packaging in marketing, latest packaging technology, import-export policy and procedure, </a:t>
                      </a:r>
                      <a:r>
                        <a:rPr lang="en-US" sz="1800" b="0" i="0" kern="1200" dirty="0" err="1">
                          <a:solidFill>
                            <a:schemeClr val="tx1"/>
                          </a:solidFill>
                          <a:effectLst/>
                          <a:latin typeface="+mn-lt"/>
                          <a:ea typeface="+mn-ea"/>
                          <a:cs typeface="+mn-cs"/>
                        </a:rPr>
                        <a:t>GeM</a:t>
                      </a:r>
                      <a:r>
                        <a:rPr lang="en-US" sz="1800" b="0" i="0" kern="1200" dirty="0">
                          <a:solidFill>
                            <a:schemeClr val="tx1"/>
                          </a:solidFill>
                          <a:effectLst/>
                          <a:latin typeface="+mn-lt"/>
                          <a:ea typeface="+mn-ea"/>
                          <a:cs typeface="+mn-cs"/>
                        </a:rPr>
                        <a:t> portal, MSME Conclave, latest developments in international / national trade and other subjects / topics relevant for market access developments.</a:t>
                      </a:r>
                      <a:endParaRPr lang="en-IN" sz="1700" dirty="0"/>
                    </a:p>
                  </a:txBody>
                  <a:tcPr anchor="ctr"/>
                </a:tc>
                <a:tc hMerge="1">
                  <a:txBody>
                    <a:bodyPr/>
                    <a:lstStyle/>
                    <a:p>
                      <a:endParaRPr dirty="0"/>
                    </a:p>
                  </a:txBody>
                  <a:tcPr anchor="ctr"/>
                </a:tc>
                <a:tc hMerge="1">
                  <a:txBody>
                    <a:bodyPr/>
                    <a:lstStyle/>
                    <a:p>
                      <a:endParaRPr lang="en-IN"/>
                    </a:p>
                  </a:txBody>
                  <a:tcPr/>
                </a:tc>
                <a:extLst>
                  <a:ext uri="{0D108BD9-81ED-4DB2-BD59-A6C34878D82A}">
                    <a16:rowId xmlns:a16="http://schemas.microsoft.com/office/drawing/2014/main" xmlns="" val="4060902881"/>
                  </a:ext>
                </a:extLst>
              </a:tr>
              <a:tr h="1729913">
                <a:tc>
                  <a:txBody>
                    <a:bodyPr/>
                    <a:lstStyle/>
                    <a:p>
                      <a:r>
                        <a:rPr lang="en-IN" sz="1800" b="1" kern="1200" dirty="0">
                          <a:solidFill>
                            <a:schemeClr val="tx1"/>
                          </a:solidFill>
                          <a:latin typeface="+mn-lt"/>
                          <a:ea typeface="+mn-ea"/>
                          <a:cs typeface="+mn-cs"/>
                        </a:rPr>
                        <a:t>Nature of assistance</a:t>
                      </a:r>
                    </a:p>
                  </a:txBody>
                  <a:tcPr anchor="ctr"/>
                </a:tc>
                <a:tc gridSpan="2">
                  <a:txBody>
                    <a:bodyPr/>
                    <a:lstStyle/>
                    <a:p>
                      <a:pPr algn="l"/>
                      <a:r>
                        <a:rPr lang="en-US" sz="1800" b="0" i="0" kern="1200" dirty="0">
                          <a:solidFill>
                            <a:schemeClr val="tx1"/>
                          </a:solidFill>
                          <a:effectLst/>
                          <a:latin typeface="+mn-lt"/>
                          <a:ea typeface="+mn-ea"/>
                          <a:cs typeface="+mn-cs"/>
                        </a:rPr>
                        <a:t>1. 80% subsidy on built up space rent paid for General &amp; 100% for SC/ST/Women/PH/Aspirational District and 100% contingency expenditure for Trade fairs (Micro &amp; Small Enterprises)</a:t>
                      </a:r>
                      <a:r>
                        <a:rPr lang="en-US" sz="1600" dirty="0"/>
                        <a:t/>
                      </a:r>
                      <a:br>
                        <a:rPr lang="en-US" sz="1600" dirty="0"/>
                      </a:br>
                      <a:r>
                        <a:rPr lang="en-US" sz="1800" b="0" i="0" kern="1200" dirty="0">
                          <a:solidFill>
                            <a:schemeClr val="tx1"/>
                          </a:solidFill>
                          <a:effectLst/>
                          <a:latin typeface="+mn-lt"/>
                          <a:ea typeface="+mn-ea"/>
                          <a:cs typeface="+mn-cs"/>
                        </a:rPr>
                        <a:t>2. Financial assistance of 80% of one-time registration fee and annual recurring fee ( for first 3 years) for adoption of Bar Code (Micro enterprises)</a:t>
                      </a:r>
                      <a:r>
                        <a:rPr lang="en-US" sz="1600" dirty="0"/>
                        <a:t/>
                      </a:r>
                      <a:br>
                        <a:rPr lang="en-US" sz="1600" dirty="0"/>
                      </a:br>
                      <a:r>
                        <a:rPr lang="en-US" sz="1800" b="0" i="0" kern="1200" dirty="0">
                          <a:solidFill>
                            <a:schemeClr val="tx1"/>
                          </a:solidFill>
                          <a:effectLst/>
                          <a:latin typeface="+mn-lt"/>
                          <a:ea typeface="+mn-ea"/>
                          <a:cs typeface="+mn-cs"/>
                        </a:rPr>
                        <a:t>3. Financial assistance on annual membership fee/subscription fee/ contingency expenses (photography, cataloguing, advertising, etc.) for selling their products or services by Micro Enterprises.</a:t>
                      </a:r>
                      <a:endParaRPr lang="en-US" sz="1700" b="0" i="0" u="sng" kern="1200" dirty="0">
                        <a:solidFill>
                          <a:schemeClr val="tx1"/>
                        </a:solidFill>
                        <a:effectLst/>
                        <a:latin typeface="+mn-lt"/>
                        <a:ea typeface="+mn-ea"/>
                        <a:cs typeface="+mn-cs"/>
                      </a:endParaRPr>
                    </a:p>
                  </a:txBody>
                  <a:tcPr anchor="ctr"/>
                </a:tc>
                <a:tc hMerge="1">
                  <a:txBody>
                    <a:bodyPr/>
                    <a:lstStyle/>
                    <a:p>
                      <a:endParaRPr lang="en-IN"/>
                    </a:p>
                  </a:txBody>
                  <a:tcPr/>
                </a:tc>
                <a:extLst>
                  <a:ext uri="{0D108BD9-81ED-4DB2-BD59-A6C34878D82A}">
                    <a16:rowId xmlns:a16="http://schemas.microsoft.com/office/drawing/2014/main" xmlns="" val="812074258"/>
                  </a:ext>
                </a:extLst>
              </a:tr>
              <a:tr h="1456769">
                <a:tc>
                  <a:txBody>
                    <a:bodyPr/>
                    <a:lstStyle/>
                    <a:p>
                      <a:pPr marL="0" algn="l" defTabSz="914400" rtl="0" eaLnBrk="1" latinLnBrk="0" hangingPunct="1"/>
                      <a:r>
                        <a:rPr lang="en-IN" sz="1800" b="1" i="0" kern="1200" dirty="0">
                          <a:solidFill>
                            <a:schemeClr val="tx1"/>
                          </a:solidFill>
                          <a:effectLst/>
                          <a:latin typeface="+mn-lt"/>
                          <a:ea typeface="+mn-ea"/>
                          <a:cs typeface="+mn-cs"/>
                        </a:rPr>
                        <a:t>Scheme Components</a:t>
                      </a:r>
                      <a:endParaRPr lang="en-IN" sz="1800" b="1" kern="1200" dirty="0">
                        <a:solidFill>
                          <a:schemeClr val="tx1"/>
                        </a:solidFill>
                        <a:latin typeface="+mn-lt"/>
                        <a:ea typeface="+mn-ea"/>
                        <a:cs typeface="+mn-cs"/>
                      </a:endParaRPr>
                    </a:p>
                  </a:txBody>
                  <a:tcPr anchor="ctr"/>
                </a:tc>
                <a:tc>
                  <a:txBody>
                    <a:bodyPr/>
                    <a:lstStyle/>
                    <a:p>
                      <a:pPr marL="342900" indent="-342900" algn="l">
                        <a:buAutoNum type="arabicPeriod"/>
                      </a:pPr>
                      <a:r>
                        <a:rPr lang="en-US" sz="1800" b="0" i="0" kern="1200" dirty="0">
                          <a:solidFill>
                            <a:schemeClr val="tx1"/>
                          </a:solidFill>
                          <a:effectLst/>
                          <a:latin typeface="+mn-lt"/>
                          <a:ea typeface="+mn-ea"/>
                          <a:cs typeface="+mn-cs"/>
                        </a:rPr>
                        <a:t>Market Access Initiatives across the country.</a:t>
                      </a:r>
                      <a:r>
                        <a:rPr lang="en-US" sz="1600" dirty="0"/>
                        <a:t/>
                      </a:r>
                      <a:br>
                        <a:rPr lang="en-US" sz="1600" dirty="0"/>
                      </a:br>
                      <a:r>
                        <a:rPr lang="en-US" sz="1800" b="0" i="0" kern="1200" dirty="0">
                          <a:solidFill>
                            <a:schemeClr val="tx1"/>
                          </a:solidFill>
                          <a:effectLst/>
                          <a:latin typeface="+mn-lt"/>
                          <a:ea typeface="+mn-ea"/>
                          <a:cs typeface="+mn-cs"/>
                        </a:rPr>
                        <a:t>    a. Trade fairs/ exhibitions.</a:t>
                      </a:r>
                      <a:r>
                        <a:rPr lang="en-US" sz="1600" dirty="0"/>
                        <a:t/>
                      </a:r>
                      <a:br>
                        <a:rPr lang="en-US" sz="1600" dirty="0"/>
                      </a:br>
                      <a:r>
                        <a:rPr lang="en-US" sz="1800" b="0" i="0" kern="1200" dirty="0">
                          <a:solidFill>
                            <a:schemeClr val="tx1"/>
                          </a:solidFill>
                          <a:effectLst/>
                          <a:latin typeface="+mn-lt"/>
                          <a:ea typeface="+mn-ea"/>
                          <a:cs typeface="+mn-cs"/>
                        </a:rPr>
                        <a:t>    b. Vendor Development Program (VDP)</a:t>
                      </a:r>
                    </a:p>
                    <a:p>
                      <a:pPr marL="342900" indent="-342900" algn="l">
                        <a:buAutoNum type="arabicPeriod"/>
                      </a:pPr>
                      <a:r>
                        <a:rPr lang="en-US" sz="1800" b="0" i="0" kern="1200" dirty="0">
                          <a:solidFill>
                            <a:schemeClr val="tx1"/>
                          </a:solidFill>
                          <a:effectLst/>
                          <a:latin typeface="+mn-lt"/>
                          <a:ea typeface="+mn-ea"/>
                          <a:cs typeface="+mn-cs"/>
                        </a:rPr>
                        <a:t>Development of Retails outlet.</a:t>
                      </a:r>
                      <a:endParaRPr lang="en-US" sz="1700" dirty="0"/>
                    </a:p>
                  </a:txBody>
                  <a:tcPr anchor="ctr"/>
                </a:tc>
                <a:tc>
                  <a:txBody>
                    <a:bodyPr/>
                    <a:lstStyle/>
                    <a:p>
                      <a:pPr algn="l"/>
                      <a:r>
                        <a:rPr lang="en-US" sz="1800" b="0" i="0" kern="1200" dirty="0">
                          <a:solidFill>
                            <a:schemeClr val="tx1"/>
                          </a:solidFill>
                          <a:effectLst/>
                          <a:latin typeface="+mn-lt"/>
                          <a:ea typeface="+mn-ea"/>
                          <a:cs typeface="+mn-cs"/>
                        </a:rPr>
                        <a:t>3. Capacity Building.</a:t>
                      </a:r>
                      <a:r>
                        <a:rPr lang="en-US" sz="1600" dirty="0"/>
                        <a:t/>
                      </a:r>
                      <a:br>
                        <a:rPr lang="en-US" sz="1600" dirty="0"/>
                      </a:br>
                      <a:r>
                        <a:rPr lang="en-US" sz="1800" b="0" i="0" kern="1200" dirty="0">
                          <a:solidFill>
                            <a:schemeClr val="tx1"/>
                          </a:solidFill>
                          <a:effectLst/>
                          <a:latin typeface="+mn-lt"/>
                          <a:ea typeface="+mn-ea"/>
                          <a:cs typeface="+mn-cs"/>
                        </a:rPr>
                        <a:t>    a. Adoption of Modern Packaging Techniques.</a:t>
                      </a:r>
                      <a:r>
                        <a:rPr lang="en-US" sz="1600" dirty="0"/>
                        <a:t/>
                      </a:r>
                      <a:br>
                        <a:rPr lang="en-US" sz="1600" dirty="0"/>
                      </a:br>
                      <a:r>
                        <a:rPr lang="en-US" sz="1800" b="0" i="0" kern="1200" dirty="0">
                          <a:solidFill>
                            <a:schemeClr val="tx1"/>
                          </a:solidFill>
                          <a:effectLst/>
                          <a:latin typeface="+mn-lt"/>
                          <a:ea typeface="+mn-ea"/>
                          <a:cs typeface="+mn-cs"/>
                        </a:rPr>
                        <a:t>    b. Adoption of Bar Code.</a:t>
                      </a:r>
                      <a:r>
                        <a:rPr lang="en-US" sz="1600" dirty="0"/>
                        <a:t/>
                      </a:r>
                      <a:br>
                        <a:rPr lang="en-US" sz="1600" dirty="0"/>
                      </a:br>
                      <a:r>
                        <a:rPr lang="en-US" sz="1800" b="0" i="0" kern="1200" dirty="0">
                          <a:solidFill>
                            <a:schemeClr val="tx1"/>
                          </a:solidFill>
                          <a:effectLst/>
                          <a:latin typeface="+mn-lt"/>
                          <a:ea typeface="+mn-ea"/>
                          <a:cs typeface="+mn-cs"/>
                        </a:rPr>
                        <a:t>    c. Adoption of e-Commerce Platform.</a:t>
                      </a:r>
                      <a:r>
                        <a:rPr lang="en-US" sz="1600" dirty="0"/>
                        <a:t/>
                      </a:r>
                      <a:br>
                        <a:rPr lang="en-US" sz="1600" dirty="0"/>
                      </a:br>
                      <a:r>
                        <a:rPr lang="en-US" sz="1800" b="0" i="0" kern="1200" dirty="0">
                          <a:solidFill>
                            <a:schemeClr val="tx1"/>
                          </a:solidFill>
                          <a:effectLst/>
                          <a:latin typeface="+mn-lt"/>
                          <a:ea typeface="+mn-ea"/>
                          <a:cs typeface="+mn-cs"/>
                        </a:rPr>
                        <a:t>    d. National Workshops/ Seminars.</a:t>
                      </a:r>
                      <a:endParaRPr lang="en-US" sz="1700" dirty="0"/>
                    </a:p>
                  </a:txBody>
                  <a:tcPr anchor="ctr"/>
                </a:tc>
                <a:extLst>
                  <a:ext uri="{0D108BD9-81ED-4DB2-BD59-A6C34878D82A}">
                    <a16:rowId xmlns:a16="http://schemas.microsoft.com/office/drawing/2014/main" xmlns="" val="2323366279"/>
                  </a:ext>
                </a:extLst>
              </a:tr>
              <a:tr h="458033">
                <a:tc>
                  <a:txBody>
                    <a:bodyPr/>
                    <a:lstStyle/>
                    <a:p>
                      <a:pPr marL="0" algn="l" defTabSz="914400" rtl="0" eaLnBrk="1" latinLnBrk="0" hangingPunct="1"/>
                      <a:r>
                        <a:rPr lang="en-IN" sz="1400" b="1" kern="1200" dirty="0">
                          <a:solidFill>
                            <a:schemeClr val="tx1"/>
                          </a:solidFill>
                          <a:latin typeface="+mn-lt"/>
                          <a:ea typeface="+mn-ea"/>
                          <a:cs typeface="+mn-cs"/>
                        </a:rPr>
                        <a:t>Who can apply?</a:t>
                      </a:r>
                    </a:p>
                  </a:txBody>
                  <a:tcPr anchor="ctr"/>
                </a:tc>
                <a:tc gridSpan="2">
                  <a:txBody>
                    <a:bodyPr/>
                    <a:lstStyle/>
                    <a:p>
                      <a:pPr algn="just"/>
                      <a:r>
                        <a:rPr lang="en-US" sz="1800" b="0" i="0" kern="1200" dirty="0">
                          <a:solidFill>
                            <a:schemeClr val="tx1"/>
                          </a:solidFill>
                          <a:effectLst/>
                          <a:latin typeface="+mn-lt"/>
                          <a:ea typeface="+mn-ea"/>
                          <a:cs typeface="+mn-cs"/>
                        </a:rPr>
                        <a:t>Manufacturing/ Service sector MSEs having valid Udyam Registration (UR) Certificate.</a:t>
                      </a:r>
                      <a:endParaRPr lang="en-US" sz="1700" dirty="0"/>
                    </a:p>
                  </a:txBody>
                  <a:tcPr anchor="ctr"/>
                </a:tc>
                <a:tc hMerge="1">
                  <a:txBody>
                    <a:bodyPr/>
                    <a:lstStyle/>
                    <a:p>
                      <a:endParaRPr lang="en-IN"/>
                    </a:p>
                  </a:txBody>
                  <a:tcPr/>
                </a:tc>
                <a:extLst>
                  <a:ext uri="{0D108BD9-81ED-4DB2-BD59-A6C34878D82A}">
                    <a16:rowId xmlns:a16="http://schemas.microsoft.com/office/drawing/2014/main" xmlns="" val="98383656"/>
                  </a:ext>
                </a:extLst>
              </a:tr>
              <a:tr h="478516">
                <a:tc>
                  <a:txBody>
                    <a:bodyPr/>
                    <a:lstStyle/>
                    <a:p>
                      <a:r>
                        <a:rPr lang="en-IN" sz="1400" b="1" i="0" kern="1200" dirty="0">
                          <a:solidFill>
                            <a:schemeClr val="tx1"/>
                          </a:solidFill>
                          <a:effectLst/>
                          <a:latin typeface="+mn-lt"/>
                          <a:ea typeface="+mn-ea"/>
                          <a:cs typeface="+mn-cs"/>
                        </a:rPr>
                        <a:t>How to apply?</a:t>
                      </a:r>
                      <a:endParaRPr lang="en-IN" sz="1400" b="1" dirty="0"/>
                    </a:p>
                  </a:txBody>
                  <a:tcPr anchor="ctr"/>
                </a:tc>
                <a:tc gridSpan="2">
                  <a:txBody>
                    <a:bodyPr/>
                    <a:lstStyle/>
                    <a:p>
                      <a:pPr algn="just"/>
                      <a:r>
                        <a:rPr lang="en-US" sz="1800" b="0" i="0" kern="1200" dirty="0">
                          <a:solidFill>
                            <a:schemeClr val="tx1"/>
                          </a:solidFill>
                          <a:effectLst/>
                          <a:latin typeface="+mn-lt"/>
                          <a:ea typeface="+mn-ea"/>
                          <a:cs typeface="+mn-cs"/>
                        </a:rPr>
                        <a:t>Through online, URL: </a:t>
                      </a:r>
                      <a:r>
                        <a:rPr lang="en-US" sz="1800" b="0" i="0" u="none" strike="noStrike" kern="1200" dirty="0">
                          <a:solidFill>
                            <a:schemeClr val="tx1"/>
                          </a:solidFill>
                          <a:effectLst/>
                          <a:latin typeface="+mn-lt"/>
                          <a:ea typeface="+mn-ea"/>
                          <a:cs typeface="+mn-cs"/>
                          <a:hlinkClick r:id="rId2"/>
                        </a:rPr>
                        <a:t>https://my.msme.gov.in/MyMsme/Reg/COM_ViewEvent.aspx</a:t>
                      </a:r>
                      <a:r>
                        <a:rPr lang="en-US" sz="1800" b="0" i="0" u="none" strike="noStrike" kern="1200" dirty="0">
                          <a:solidFill>
                            <a:schemeClr val="tx1"/>
                          </a:solidFill>
                          <a:effectLst/>
                          <a:latin typeface="+mn-lt"/>
                          <a:ea typeface="+mn-ea"/>
                          <a:cs typeface="+mn-cs"/>
                        </a:rPr>
                        <a:t> </a:t>
                      </a:r>
                    </a:p>
                  </a:txBody>
                  <a:tcPr anchor="ctr"/>
                </a:tc>
                <a:tc hMerge="1">
                  <a:txBody>
                    <a:bodyPr/>
                    <a:lstStyle/>
                    <a:p>
                      <a:endParaRPr lang="en-IN"/>
                    </a:p>
                  </a:txBody>
                  <a:tcP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153FCDE1-D9A4-057D-EC6A-20759FBA5386}"/>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F675AC78-053A-28CE-3F4D-112CE4856B99}"/>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4130325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12E02C-51AF-0C63-8AF5-9D549F751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A073183-C7E8-7B1B-8754-34DF2346C8AE}"/>
              </a:ext>
            </a:extLst>
          </p:cNvPr>
          <p:cNvSpPr>
            <a:spLocks noGrp="1"/>
          </p:cNvSpPr>
          <p:nvPr>
            <p:ph type="title"/>
          </p:nvPr>
        </p:nvSpPr>
        <p:spPr>
          <a:xfrm>
            <a:off x="838200" y="342527"/>
            <a:ext cx="10515600" cy="510230"/>
          </a:xfrm>
        </p:spPr>
        <p:txBody>
          <a:bodyPr>
            <a:noAutofit/>
          </a:bodyPr>
          <a:lstStyle/>
          <a:p>
            <a:pPr algn="ctr" fontAlgn="base"/>
            <a:r>
              <a:rPr lang="en-IN" sz="3200" b="1" dirty="0"/>
              <a:t>Procurement &amp; Marketing Support Scheme (PMS)</a:t>
            </a:r>
          </a:p>
        </p:txBody>
      </p:sp>
      <p:graphicFrame>
        <p:nvGraphicFramePr>
          <p:cNvPr id="6" name="Content Placeholder 5">
            <a:extLst>
              <a:ext uri="{FF2B5EF4-FFF2-40B4-BE49-F238E27FC236}">
                <a16:creationId xmlns:a16="http://schemas.microsoft.com/office/drawing/2014/main" xmlns="" id="{1F645340-E335-E2BF-5016-B46465202D26}"/>
              </a:ext>
            </a:extLst>
          </p:cNvPr>
          <p:cNvGraphicFramePr>
            <a:graphicFrameLocks noGrp="1"/>
          </p:cNvGraphicFramePr>
          <p:nvPr>
            <p:ph idx="1"/>
            <p:extLst>
              <p:ext uri="{D42A27DB-BD31-4B8C-83A1-F6EECF244321}">
                <p14:modId xmlns:p14="http://schemas.microsoft.com/office/powerpoint/2010/main" val="3117802560"/>
              </p:ext>
            </p:extLst>
          </p:nvPr>
        </p:nvGraphicFramePr>
        <p:xfrm>
          <a:off x="450783" y="969675"/>
          <a:ext cx="11415869" cy="5134202"/>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10027083">
                  <a:extLst>
                    <a:ext uri="{9D8B030D-6E8A-4147-A177-3AD203B41FA5}">
                      <a16:colId xmlns:a16="http://schemas.microsoft.com/office/drawing/2014/main" xmlns="" val="3744673624"/>
                    </a:ext>
                  </a:extLst>
                </a:gridCol>
              </a:tblGrid>
              <a:tr h="530352">
                <a:tc gridSpan="2">
                  <a:txBody>
                    <a:bodyPr/>
                    <a:lstStyle/>
                    <a:p>
                      <a:r>
                        <a:rPr lang="en-US" sz="2400" b="1" i="0" kern="1200" dirty="0">
                          <a:solidFill>
                            <a:schemeClr val="tx1"/>
                          </a:solidFill>
                          <a:effectLst/>
                          <a:latin typeface="+mn-lt"/>
                          <a:ea typeface="+mn-ea"/>
                          <a:cs typeface="+mn-cs"/>
                        </a:rPr>
                        <a:t>Domestic Trade fairs/ exhibitions</a:t>
                      </a:r>
                      <a:endParaRPr lang="en-IN" sz="1700" b="1" dirty="0"/>
                    </a:p>
                  </a:txBody>
                  <a:tcPr anchor="ctr"/>
                </a:tc>
                <a:tc hMerge="1">
                  <a:txBody>
                    <a:bodyPr/>
                    <a:lstStyle/>
                    <a:p>
                      <a:endParaRPr dirty="0"/>
                    </a:p>
                  </a:txBody>
                  <a:tcPr anchor="ctr"/>
                </a:tc>
                <a:extLst>
                  <a:ext uri="{0D108BD9-81ED-4DB2-BD59-A6C34878D82A}">
                    <a16:rowId xmlns:a16="http://schemas.microsoft.com/office/drawing/2014/main" xmlns="" val="4060902881"/>
                  </a:ext>
                </a:extLst>
              </a:tr>
              <a:tr h="1729913">
                <a:tc>
                  <a:txBody>
                    <a:bodyPr/>
                    <a:lstStyle/>
                    <a:p>
                      <a:r>
                        <a:rPr lang="en-IN" sz="1800" b="1" kern="1200" dirty="0">
                          <a:solidFill>
                            <a:schemeClr val="tx1"/>
                          </a:solidFill>
                          <a:latin typeface="+mn-lt"/>
                          <a:ea typeface="+mn-ea"/>
                          <a:cs typeface="+mn-cs"/>
                        </a:rPr>
                        <a:t>Nature of assistance</a:t>
                      </a:r>
                    </a:p>
                  </a:txBody>
                  <a:tcPr anchor="ctr"/>
                </a:tc>
                <a:tc>
                  <a:txBody>
                    <a:bodyPr/>
                    <a:lstStyle/>
                    <a:p>
                      <a:pPr algn="l"/>
                      <a:r>
                        <a:rPr lang="en-IN" sz="1800" dirty="0">
                          <a:solidFill>
                            <a:schemeClr val="tx1"/>
                          </a:solidFill>
                          <a:latin typeface="+mn-lt"/>
                          <a:ea typeface="Verdana" pitchFamily="34" charset="0"/>
                          <a:cs typeface="Verdana" pitchFamily="34" charset="0"/>
                        </a:rPr>
                        <a:t>Reimbursement of Stall Rent (Minimum size of stall) up to 80 % or actual whichever is lower to General category &amp; Max. 100 % to SC/ST/Women/NE MSEs limited to </a:t>
                      </a:r>
                      <a:r>
                        <a:rPr lang="en-IN" sz="1800" b="0" dirty="0">
                          <a:solidFill>
                            <a:schemeClr val="tx1"/>
                          </a:solidFill>
                          <a:latin typeface="+mn-lt"/>
                          <a:ea typeface="Verdana" pitchFamily="34" charset="0"/>
                          <a:cs typeface="Verdana" pitchFamily="34" charset="0"/>
                        </a:rPr>
                        <a:t>Rs. 20,000/-</a:t>
                      </a:r>
                      <a:r>
                        <a:rPr lang="en-IN" sz="1800" b="1" dirty="0">
                          <a:solidFill>
                            <a:schemeClr val="tx1"/>
                          </a:solidFill>
                          <a:latin typeface="+mn-lt"/>
                          <a:ea typeface="Verdana" pitchFamily="34" charset="0"/>
                          <a:cs typeface="Verdana" pitchFamily="34" charset="0"/>
                        </a:rPr>
                        <a:t>  </a:t>
                      </a:r>
                      <a:r>
                        <a:rPr lang="en-IN" sz="1800" b="0" dirty="0">
                          <a:solidFill>
                            <a:schemeClr val="tx1"/>
                          </a:solidFill>
                          <a:latin typeface="+mn-lt"/>
                          <a:ea typeface="Verdana" pitchFamily="34" charset="0"/>
                          <a:cs typeface="Verdana" pitchFamily="34" charset="0"/>
                        </a:rPr>
                        <a:t>or actual which ever is </a:t>
                      </a:r>
                      <a:r>
                        <a:rPr lang="en-IN" sz="1800" b="0" dirty="0" err="1">
                          <a:solidFill>
                            <a:schemeClr val="tx1"/>
                          </a:solidFill>
                          <a:latin typeface="+mn-lt"/>
                          <a:ea typeface="Verdana" pitchFamily="34" charset="0"/>
                          <a:cs typeface="Verdana" pitchFamily="34" charset="0"/>
                        </a:rPr>
                        <a:t>lower.I</a:t>
                      </a:r>
                      <a:r>
                        <a:rPr lang="en-IN" sz="1800" b="0" dirty="0">
                          <a:solidFill>
                            <a:schemeClr val="tx1"/>
                          </a:solidFill>
                          <a:latin typeface="+mn-lt"/>
                          <a:ea typeface="Verdana" pitchFamily="34" charset="0"/>
                          <a:cs typeface="Verdana" pitchFamily="34" charset="0"/>
                        </a:rPr>
                        <a:t> (In case of Technology Trade fairs /Exhibitions maximum limit of Stall rent will be Rs. 50,000/-</a:t>
                      </a:r>
                      <a:r>
                        <a:rPr lang="en-IN" sz="1800" b="1" dirty="0">
                          <a:solidFill>
                            <a:schemeClr val="tx1"/>
                          </a:solidFill>
                          <a:latin typeface="+mn-lt"/>
                          <a:ea typeface="Verdana" pitchFamily="34" charset="0"/>
                          <a:cs typeface="Verdana" pitchFamily="34" charset="0"/>
                        </a:rPr>
                        <a:t> )	</a:t>
                      </a:r>
                    </a:p>
                    <a:p>
                      <a:pPr marL="0" indent="0" algn="l">
                        <a:buFont typeface="Arial" panose="020B0604020202020204" pitchFamily="34" charset="0"/>
                        <a:buNone/>
                      </a:pPr>
                      <a:r>
                        <a:rPr lang="en-US" sz="1800" b="1" dirty="0">
                          <a:solidFill>
                            <a:schemeClr val="tx1"/>
                          </a:solidFill>
                          <a:latin typeface="+mn-lt"/>
                          <a:ea typeface="Verdana" pitchFamily="34" charset="0"/>
                          <a:cs typeface="Verdana" pitchFamily="34" charset="0"/>
                        </a:rPr>
                        <a:t>Contingency expenditure up to Rs. 25,000/-  will be reimburse for all category:</a:t>
                      </a:r>
                      <a:br>
                        <a:rPr lang="en-US" sz="1800" b="1" dirty="0">
                          <a:solidFill>
                            <a:schemeClr val="tx1"/>
                          </a:solidFill>
                          <a:latin typeface="+mn-lt"/>
                          <a:ea typeface="Verdana" pitchFamily="34" charset="0"/>
                          <a:cs typeface="Verdana" pitchFamily="34" charset="0"/>
                        </a:rPr>
                      </a:br>
                      <a:r>
                        <a:rPr lang="en-US" sz="1800" dirty="0">
                          <a:solidFill>
                            <a:schemeClr val="tx1"/>
                          </a:solidFill>
                          <a:latin typeface="+mn-lt"/>
                          <a:ea typeface="Verdana" pitchFamily="34" charset="0"/>
                          <a:cs typeface="Verdana" pitchFamily="34" charset="0"/>
                        </a:rPr>
                        <a:t>On the basis of Actual or whichever is lower. Owner or representative will be eligible for AC II Tier Rail fares as a travelling expenditure, including publicity materials.</a:t>
                      </a:r>
                    </a:p>
                    <a:p>
                      <a:pPr marL="0" indent="0" algn="l">
                        <a:buFont typeface="Arial" panose="020B0604020202020204" pitchFamily="34" charset="0"/>
                        <a:buNone/>
                      </a:pPr>
                      <a:r>
                        <a:rPr lang="en-US" sz="1800" b="1" i="0" u="none" kern="1200" dirty="0">
                          <a:solidFill>
                            <a:schemeClr val="tx1"/>
                          </a:solidFill>
                          <a:effectLst/>
                          <a:latin typeface="+mn-lt"/>
                          <a:ea typeface="Verdana" pitchFamily="34" charset="0"/>
                          <a:cs typeface="+mn-cs"/>
                        </a:rPr>
                        <a:t>Maximum Budgetary Support: </a:t>
                      </a:r>
                    </a:p>
                    <a:p>
                      <a:pPr marL="400050" indent="-400050" algn="l">
                        <a:buFont typeface="Arial" panose="020B0604020202020204" pitchFamily="34" charset="0"/>
                        <a:buAutoNum type="romanUcParenR"/>
                      </a:pPr>
                      <a:r>
                        <a:rPr lang="en-US" sz="1800" b="0" i="0" u="none" kern="1200" dirty="0">
                          <a:solidFill>
                            <a:schemeClr val="tx1"/>
                          </a:solidFill>
                          <a:effectLst/>
                          <a:latin typeface="+mn-lt"/>
                          <a:ea typeface="Verdana" pitchFamily="34" charset="0"/>
                          <a:cs typeface="+mn-cs"/>
                        </a:rPr>
                        <a:t>Metro &amp; A Class Cities : Rs. 1.50 Lac</a:t>
                      </a:r>
                      <a:r>
                        <a:rPr lang="en-US" sz="1800" b="1" i="0" u="none" kern="1200" dirty="0">
                          <a:solidFill>
                            <a:schemeClr val="tx1"/>
                          </a:solidFill>
                          <a:effectLst/>
                          <a:latin typeface="+mn-lt"/>
                          <a:ea typeface="Verdana" pitchFamily="34" charset="0"/>
                          <a:cs typeface="+mn-cs"/>
                        </a:rPr>
                        <a:t> </a:t>
                      </a:r>
                      <a:r>
                        <a:rPr lang="en-US" sz="1800" b="0" i="0" u="none" kern="1200" dirty="0">
                          <a:solidFill>
                            <a:schemeClr val="tx1"/>
                          </a:solidFill>
                          <a:effectLst/>
                          <a:latin typeface="+mn-lt"/>
                          <a:ea typeface="Verdana" pitchFamily="34" charset="0"/>
                          <a:cs typeface="+mn-cs"/>
                        </a:rPr>
                        <a:t>or Actual whichever is less.</a:t>
                      </a:r>
                      <a:endParaRPr lang="en-US" sz="1800" b="0" i="0" u="sng" kern="1200" dirty="0">
                        <a:solidFill>
                          <a:schemeClr val="tx1"/>
                        </a:solidFill>
                        <a:effectLst/>
                        <a:latin typeface="+mn-lt"/>
                        <a:ea typeface="Verdana" pitchFamily="34" charset="0"/>
                        <a:cs typeface="+mn-cs"/>
                      </a:endParaRPr>
                    </a:p>
                    <a:p>
                      <a:pPr marL="400050" indent="-400050" algn="l">
                        <a:buFont typeface="Arial" panose="020B0604020202020204" pitchFamily="34" charset="0"/>
                        <a:buAutoNum type="romanUcParenR"/>
                      </a:pPr>
                      <a:r>
                        <a:rPr lang="en-US" sz="1800" b="0" i="0" u="none" kern="1200" dirty="0">
                          <a:solidFill>
                            <a:schemeClr val="tx1"/>
                          </a:solidFill>
                          <a:effectLst/>
                          <a:latin typeface="+mn-lt"/>
                          <a:ea typeface="Verdana" pitchFamily="34" charset="0"/>
                          <a:cs typeface="+mn-cs"/>
                        </a:rPr>
                        <a:t>Other Cities: Rs. 0.80 Lac or Actual whichever is less</a:t>
                      </a:r>
                      <a:r>
                        <a:rPr lang="en-US" sz="1600" b="0" i="0" u="none" kern="1200" dirty="0">
                          <a:solidFill>
                            <a:schemeClr val="tx1"/>
                          </a:solidFill>
                          <a:effectLst/>
                          <a:latin typeface="+mn-lt"/>
                          <a:ea typeface="Verdana" pitchFamily="34" charset="0"/>
                          <a:cs typeface="+mn-cs"/>
                        </a:rPr>
                        <a:t>.</a:t>
                      </a:r>
                      <a:endParaRPr lang="en-US" sz="1700" b="0" i="0" u="sng" kern="1200" dirty="0">
                        <a:solidFill>
                          <a:schemeClr val="tx1"/>
                        </a:solidFill>
                        <a:effectLst/>
                        <a:latin typeface="+mn-lt"/>
                        <a:ea typeface="+mn-ea"/>
                        <a:cs typeface="+mn-cs"/>
                      </a:endParaRPr>
                    </a:p>
                  </a:txBody>
                  <a:tcPr anchor="ctr"/>
                </a:tc>
                <a:extLst>
                  <a:ext uri="{0D108BD9-81ED-4DB2-BD59-A6C34878D82A}">
                    <a16:rowId xmlns:a16="http://schemas.microsoft.com/office/drawing/2014/main" xmlns="" val="812074258"/>
                  </a:ext>
                </a:extLst>
              </a:tr>
              <a:tr h="580490">
                <a:tc gridSpan="2">
                  <a:txBody>
                    <a:bodyPr/>
                    <a:lstStyle/>
                    <a:p>
                      <a:pPr marL="0" algn="l" defTabSz="914400" rtl="0" eaLnBrk="1" latinLnBrk="0" hangingPunct="1"/>
                      <a:r>
                        <a:rPr lang="en-US" sz="2400" b="1" i="0" kern="1200" dirty="0">
                          <a:solidFill>
                            <a:schemeClr val="tx1"/>
                          </a:solidFill>
                          <a:effectLst/>
                          <a:latin typeface="+mn-lt"/>
                          <a:ea typeface="+mn-ea"/>
                          <a:cs typeface="+mn-cs"/>
                        </a:rPr>
                        <a:t>International Trade Fair/Exhibition or Buyers-Sellers Meet in abroad:</a:t>
                      </a:r>
                      <a:endParaRPr lang="en-IN" sz="2400" b="1" i="0" kern="1200" dirty="0">
                        <a:solidFill>
                          <a:schemeClr val="tx1"/>
                        </a:solidFill>
                        <a:effectLst/>
                        <a:latin typeface="+mn-lt"/>
                        <a:ea typeface="+mn-ea"/>
                        <a:cs typeface="+mn-cs"/>
                      </a:endParaRPr>
                    </a:p>
                  </a:txBody>
                  <a:tcPr anchor="ctr"/>
                </a:tc>
                <a:tc hMerge="1">
                  <a:txBody>
                    <a:bodyPr/>
                    <a:lstStyle/>
                    <a:p>
                      <a:pPr marL="342900" indent="-342900" algn="l">
                        <a:buAutoNum type="arabicPeriod"/>
                      </a:pPr>
                      <a:endParaRPr lang="en-US" sz="1700" dirty="0"/>
                    </a:p>
                  </a:txBody>
                  <a:tcPr anchor="ctr"/>
                </a:tc>
                <a:extLst>
                  <a:ext uri="{0D108BD9-81ED-4DB2-BD59-A6C34878D82A}">
                    <a16:rowId xmlns:a16="http://schemas.microsoft.com/office/drawing/2014/main" xmlns="" val="2323366279"/>
                  </a:ext>
                </a:extLst>
              </a:tr>
              <a:tr h="751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a:txBody>
                    <a:bodyPr/>
                    <a:lstStyle/>
                    <a:p>
                      <a:pPr algn="just"/>
                      <a:r>
                        <a:rPr lang="en-US" sz="1800" dirty="0"/>
                        <a:t>The expenditure to be incurred wherever the Ministry decides to organize or participate on its own will be decided by the Empowered Committee, subject to the overall ceiling prescribed by the </a:t>
                      </a:r>
                      <a:r>
                        <a:rPr lang="en-US" sz="1800" dirty="0" err="1"/>
                        <a:t>Deptt</a:t>
                      </a:r>
                      <a:r>
                        <a:rPr lang="en-US" sz="1800" dirty="0"/>
                        <a:t>. of Expenditure (If applicable). The scale of assistance to participating MSEs in MSME pavilion will be admissible as detailed in space rent subsidy and contingency expenditure as above under para 5.0 (I)(A) above.</a:t>
                      </a:r>
                    </a:p>
                  </a:txBody>
                  <a:tcPr anchor="ctr"/>
                </a:tc>
                <a:extLst>
                  <a:ext uri="{0D108BD9-81ED-4DB2-BD59-A6C34878D82A}">
                    <a16:rowId xmlns:a16="http://schemas.microsoft.com/office/drawing/2014/main" xmlns="" val="98383656"/>
                  </a:ext>
                </a:extLst>
              </a:tr>
            </a:tbl>
          </a:graphicData>
        </a:graphic>
      </p:graphicFrame>
      <p:cxnSp>
        <p:nvCxnSpPr>
          <p:cNvPr id="5" name="Straight Connector 4">
            <a:extLst>
              <a:ext uri="{FF2B5EF4-FFF2-40B4-BE49-F238E27FC236}">
                <a16:creationId xmlns:a16="http://schemas.microsoft.com/office/drawing/2014/main" xmlns="" id="{5A792E52-9DC4-2FB6-D3E4-9EF3508CD8E3}"/>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F0B1B7DF-862D-80E0-BF09-925A1C83DB9C}"/>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76613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56CD3F-FA3A-2D0C-7D9B-13F61DD1525D}"/>
              </a:ext>
            </a:extLst>
          </p:cNvPr>
          <p:cNvSpPr>
            <a:spLocks noGrp="1"/>
          </p:cNvSpPr>
          <p:nvPr>
            <p:ph type="title"/>
          </p:nvPr>
        </p:nvSpPr>
        <p:spPr>
          <a:xfrm>
            <a:off x="1932826" y="1012396"/>
            <a:ext cx="8326348" cy="734210"/>
          </a:xfrm>
        </p:spPr>
        <p:txBody>
          <a:bodyPr/>
          <a:lstStyle/>
          <a:p>
            <a:r>
              <a:rPr lang="en-IN" b="1" dirty="0"/>
              <a:t>Connect over Social Media Platform</a:t>
            </a:r>
          </a:p>
        </p:txBody>
      </p:sp>
      <p:pic>
        <p:nvPicPr>
          <p:cNvPr id="5" name="Content Placeholder 4">
            <a:extLst>
              <a:ext uri="{FF2B5EF4-FFF2-40B4-BE49-F238E27FC236}">
                <a16:creationId xmlns:a16="http://schemas.microsoft.com/office/drawing/2014/main" xmlns="" id="{93881557-562C-6CA3-0739-E1BD84974C56}"/>
              </a:ext>
            </a:extLst>
          </p:cNvPr>
          <p:cNvPicPr>
            <a:picLocks noGrp="1" noChangeAspect="1"/>
          </p:cNvPicPr>
          <p:nvPr>
            <p:ph idx="1"/>
          </p:nvPr>
        </p:nvPicPr>
        <p:blipFill>
          <a:blip r:embed="rId2" cstate="print">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l="10593" t="10562" r="11359" b="10874"/>
          <a:stretch>
            <a:fillRect/>
          </a:stretch>
        </p:blipFill>
        <p:spPr>
          <a:xfrm>
            <a:off x="2296568" y="3023167"/>
            <a:ext cx="1072918" cy="1080000"/>
          </a:xfrm>
          <a:prstGeom prst="roundRect">
            <a:avLst>
              <a:gd name="adj" fmla="val 23948"/>
            </a:avLst>
          </a:prstGeom>
        </p:spPr>
      </p:pic>
      <p:grpSp>
        <p:nvGrpSpPr>
          <p:cNvPr id="15" name="Group 14">
            <a:extLst>
              <a:ext uri="{FF2B5EF4-FFF2-40B4-BE49-F238E27FC236}">
                <a16:creationId xmlns:a16="http://schemas.microsoft.com/office/drawing/2014/main" xmlns="" id="{FE75B685-4C2B-181B-2074-95AE85F80E73}"/>
              </a:ext>
            </a:extLst>
          </p:cNvPr>
          <p:cNvGrpSpPr/>
          <p:nvPr/>
        </p:nvGrpSpPr>
        <p:grpSpPr>
          <a:xfrm>
            <a:off x="4382222" y="3023167"/>
            <a:ext cx="1080000" cy="1080000"/>
            <a:chOff x="4084276" y="2940976"/>
            <a:chExt cx="1260000" cy="1260000"/>
          </a:xfrm>
        </p:grpSpPr>
        <p:pic>
          <p:nvPicPr>
            <p:cNvPr id="7" name="Picture 6">
              <a:extLst>
                <a:ext uri="{FF2B5EF4-FFF2-40B4-BE49-F238E27FC236}">
                  <a16:creationId xmlns:a16="http://schemas.microsoft.com/office/drawing/2014/main" xmlns="" id="{E83B3F25-00EC-56B8-D56C-E9EBF84FD84A}"/>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084276" y="2940976"/>
              <a:ext cx="1260000" cy="1260000"/>
            </a:xfrm>
            <a:prstGeom prst="rect">
              <a:avLst/>
            </a:prstGeom>
            <a:ln>
              <a:noFill/>
            </a:ln>
          </p:spPr>
        </p:pic>
        <p:sp>
          <p:nvSpPr>
            <p:cNvPr id="14" name="Rectangle 13">
              <a:extLst>
                <a:ext uri="{FF2B5EF4-FFF2-40B4-BE49-F238E27FC236}">
                  <a16:creationId xmlns:a16="http://schemas.microsoft.com/office/drawing/2014/main" xmlns="" id="{B691744F-0F20-BAF9-9079-940F6B612709}"/>
                </a:ext>
              </a:extLst>
            </p:cNvPr>
            <p:cNvSpPr/>
            <p:nvPr/>
          </p:nvSpPr>
          <p:spPr>
            <a:xfrm>
              <a:off x="4205816" y="4021664"/>
              <a:ext cx="504225" cy="171453"/>
            </a:xfrm>
            <a:custGeom>
              <a:avLst/>
              <a:gdLst>
                <a:gd name="connsiteX0" fmla="*/ 0 w 497876"/>
                <a:gd name="connsiteY0" fmla="*/ 0 h 148169"/>
                <a:gd name="connsiteX1" fmla="*/ 497876 w 497876"/>
                <a:gd name="connsiteY1" fmla="*/ 0 h 148169"/>
                <a:gd name="connsiteX2" fmla="*/ 497876 w 497876"/>
                <a:gd name="connsiteY2" fmla="*/ 148169 h 148169"/>
                <a:gd name="connsiteX3" fmla="*/ 0 w 497876"/>
                <a:gd name="connsiteY3" fmla="*/ 148169 h 148169"/>
                <a:gd name="connsiteX4" fmla="*/ 0 w 497876"/>
                <a:gd name="connsiteY4" fmla="*/ 0 h 148169"/>
                <a:gd name="connsiteX0" fmla="*/ 0 w 497876"/>
                <a:gd name="connsiteY0" fmla="*/ 0 h 148169"/>
                <a:gd name="connsiteX1" fmla="*/ 497876 w 497876"/>
                <a:gd name="connsiteY1" fmla="*/ 0 h 148169"/>
                <a:gd name="connsiteX2" fmla="*/ 497876 w 497876"/>
                <a:gd name="connsiteY2" fmla="*/ 148169 h 148169"/>
                <a:gd name="connsiteX3" fmla="*/ 99483 w 497876"/>
                <a:gd name="connsiteY3" fmla="*/ 141819 h 148169"/>
                <a:gd name="connsiteX4" fmla="*/ 0 w 497876"/>
                <a:gd name="connsiteY4" fmla="*/ 0 h 148169"/>
                <a:gd name="connsiteX0" fmla="*/ 4233 w 502109"/>
                <a:gd name="connsiteY0" fmla="*/ 0 h 148169"/>
                <a:gd name="connsiteX1" fmla="*/ 502109 w 502109"/>
                <a:gd name="connsiteY1" fmla="*/ 0 h 148169"/>
                <a:gd name="connsiteX2" fmla="*/ 502109 w 502109"/>
                <a:gd name="connsiteY2" fmla="*/ 148169 h 148169"/>
                <a:gd name="connsiteX3" fmla="*/ 0 w 502109"/>
                <a:gd name="connsiteY3" fmla="*/ 112186 h 148169"/>
                <a:gd name="connsiteX4" fmla="*/ 4233 w 502109"/>
                <a:gd name="connsiteY4" fmla="*/ 0 h 148169"/>
                <a:gd name="connsiteX0" fmla="*/ 4233 w 502109"/>
                <a:gd name="connsiteY0" fmla="*/ 0 h 148169"/>
                <a:gd name="connsiteX1" fmla="*/ 502109 w 502109"/>
                <a:gd name="connsiteY1" fmla="*/ 0 h 148169"/>
                <a:gd name="connsiteX2" fmla="*/ 502109 w 502109"/>
                <a:gd name="connsiteY2" fmla="*/ 148169 h 148169"/>
                <a:gd name="connsiteX3" fmla="*/ 0 w 502109"/>
                <a:gd name="connsiteY3" fmla="*/ 112186 h 148169"/>
                <a:gd name="connsiteX4" fmla="*/ 4233 w 502109"/>
                <a:gd name="connsiteY4" fmla="*/ 0 h 148169"/>
                <a:gd name="connsiteX0" fmla="*/ 4233 w 502109"/>
                <a:gd name="connsiteY0" fmla="*/ 0 h 156636"/>
                <a:gd name="connsiteX1" fmla="*/ 502109 w 502109"/>
                <a:gd name="connsiteY1" fmla="*/ 0 h 156636"/>
                <a:gd name="connsiteX2" fmla="*/ 478826 w 502109"/>
                <a:gd name="connsiteY2" fmla="*/ 156636 h 156636"/>
                <a:gd name="connsiteX3" fmla="*/ 0 w 502109"/>
                <a:gd name="connsiteY3" fmla="*/ 112186 h 156636"/>
                <a:gd name="connsiteX4" fmla="*/ 4233 w 502109"/>
                <a:gd name="connsiteY4" fmla="*/ 0 h 156636"/>
                <a:gd name="connsiteX0" fmla="*/ 4233 w 502109"/>
                <a:gd name="connsiteY0" fmla="*/ 0 h 156636"/>
                <a:gd name="connsiteX1" fmla="*/ 502109 w 502109"/>
                <a:gd name="connsiteY1" fmla="*/ 0 h 156636"/>
                <a:gd name="connsiteX2" fmla="*/ 478826 w 502109"/>
                <a:gd name="connsiteY2" fmla="*/ 156636 h 156636"/>
                <a:gd name="connsiteX3" fmla="*/ 0 w 502109"/>
                <a:gd name="connsiteY3" fmla="*/ 105836 h 156636"/>
                <a:gd name="connsiteX4" fmla="*/ 4233 w 502109"/>
                <a:gd name="connsiteY4" fmla="*/ 0 h 156636"/>
                <a:gd name="connsiteX0" fmla="*/ 4233 w 502109"/>
                <a:gd name="connsiteY0" fmla="*/ 0 h 156636"/>
                <a:gd name="connsiteX1" fmla="*/ 502109 w 502109"/>
                <a:gd name="connsiteY1" fmla="*/ 0 h 156636"/>
                <a:gd name="connsiteX2" fmla="*/ 478826 w 502109"/>
                <a:gd name="connsiteY2" fmla="*/ 156636 h 156636"/>
                <a:gd name="connsiteX3" fmla="*/ 0 w 502109"/>
                <a:gd name="connsiteY3" fmla="*/ 105836 h 156636"/>
                <a:gd name="connsiteX4" fmla="*/ 4233 w 502109"/>
                <a:gd name="connsiteY4" fmla="*/ 0 h 156636"/>
                <a:gd name="connsiteX0" fmla="*/ 4233 w 502109"/>
                <a:gd name="connsiteY0" fmla="*/ 0 h 156636"/>
                <a:gd name="connsiteX1" fmla="*/ 502109 w 502109"/>
                <a:gd name="connsiteY1" fmla="*/ 0 h 156636"/>
                <a:gd name="connsiteX2" fmla="*/ 478826 w 502109"/>
                <a:gd name="connsiteY2" fmla="*/ 156636 h 156636"/>
                <a:gd name="connsiteX3" fmla="*/ 0 w 502109"/>
                <a:gd name="connsiteY3" fmla="*/ 105836 h 156636"/>
                <a:gd name="connsiteX4" fmla="*/ 4233 w 502109"/>
                <a:gd name="connsiteY4" fmla="*/ 0 h 156636"/>
                <a:gd name="connsiteX0" fmla="*/ 4233 w 497875"/>
                <a:gd name="connsiteY0" fmla="*/ 0 h 156636"/>
                <a:gd name="connsiteX1" fmla="*/ 497875 w 497875"/>
                <a:gd name="connsiteY1" fmla="*/ 19050 h 156636"/>
                <a:gd name="connsiteX2" fmla="*/ 478826 w 497875"/>
                <a:gd name="connsiteY2" fmla="*/ 156636 h 156636"/>
                <a:gd name="connsiteX3" fmla="*/ 0 w 497875"/>
                <a:gd name="connsiteY3" fmla="*/ 105836 h 156636"/>
                <a:gd name="connsiteX4" fmla="*/ 4233 w 497875"/>
                <a:gd name="connsiteY4" fmla="*/ 0 h 156636"/>
                <a:gd name="connsiteX0" fmla="*/ 4233 w 497875"/>
                <a:gd name="connsiteY0" fmla="*/ 5110 h 161746"/>
                <a:gd name="connsiteX1" fmla="*/ 497875 w 497875"/>
                <a:gd name="connsiteY1" fmla="*/ 24160 h 161746"/>
                <a:gd name="connsiteX2" fmla="*/ 478826 w 497875"/>
                <a:gd name="connsiteY2" fmla="*/ 161746 h 161746"/>
                <a:gd name="connsiteX3" fmla="*/ 0 w 497875"/>
                <a:gd name="connsiteY3" fmla="*/ 110946 h 161746"/>
                <a:gd name="connsiteX4" fmla="*/ 4233 w 497875"/>
                <a:gd name="connsiteY4" fmla="*/ 5110 h 161746"/>
                <a:gd name="connsiteX0" fmla="*/ 0 w 504225"/>
                <a:gd name="connsiteY0" fmla="*/ 0 h 171453"/>
                <a:gd name="connsiteX1" fmla="*/ 504225 w 504225"/>
                <a:gd name="connsiteY1" fmla="*/ 33867 h 171453"/>
                <a:gd name="connsiteX2" fmla="*/ 485176 w 504225"/>
                <a:gd name="connsiteY2" fmla="*/ 171453 h 171453"/>
                <a:gd name="connsiteX3" fmla="*/ 6350 w 504225"/>
                <a:gd name="connsiteY3" fmla="*/ 120653 h 171453"/>
                <a:gd name="connsiteX4" fmla="*/ 0 w 504225"/>
                <a:gd name="connsiteY4" fmla="*/ 0 h 17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25" h="171453">
                  <a:moveTo>
                    <a:pt x="0" y="0"/>
                  </a:moveTo>
                  <a:cubicBezTo>
                    <a:pt x="164547" y="6350"/>
                    <a:pt x="142828" y="-10583"/>
                    <a:pt x="504225" y="33867"/>
                  </a:cubicBezTo>
                  <a:lnTo>
                    <a:pt x="485176" y="171453"/>
                  </a:lnTo>
                  <a:cubicBezTo>
                    <a:pt x="317806" y="159459"/>
                    <a:pt x="82704" y="183447"/>
                    <a:pt x="6350" y="120653"/>
                  </a:cubicBez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9" name="Picture 8">
            <a:extLst>
              <a:ext uri="{FF2B5EF4-FFF2-40B4-BE49-F238E27FC236}">
                <a16:creationId xmlns:a16="http://schemas.microsoft.com/office/drawing/2014/main" xmlns="" id="{112F43DE-E25F-3128-A248-4DEE762B629E}"/>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rcRect l="19402" t="18127" r="20084" b="18802"/>
          <a:stretch>
            <a:fillRect/>
          </a:stretch>
        </p:blipFill>
        <p:spPr>
          <a:xfrm>
            <a:off x="6373399" y="3023167"/>
            <a:ext cx="1062045" cy="1080000"/>
          </a:xfrm>
          <a:prstGeom prst="rect">
            <a:avLst/>
          </a:prstGeom>
        </p:spPr>
      </p:pic>
      <p:pic>
        <p:nvPicPr>
          <p:cNvPr id="11" name="Picture 10">
            <a:extLst>
              <a:ext uri="{FF2B5EF4-FFF2-40B4-BE49-F238E27FC236}">
                <a16:creationId xmlns:a16="http://schemas.microsoft.com/office/drawing/2014/main" xmlns="" id="{323A3264-CB6E-6EF9-7B0E-F9C5D8C0FDF2}"/>
              </a:ext>
            </a:extLst>
          </p:cNvPr>
          <p:cNvPicPr>
            <a:picLocks noChangeAspect="1"/>
          </p:cNvPicPr>
          <p:nvPr/>
        </p:nvPicPr>
        <p:blipFill>
          <a:blip r:embed="rId6" cstate="print">
            <a:extLst>
              <a:ext uri="{28A0092B-C50C-407E-A947-70E740481C1C}">
                <a14:useLocalDpi xmlns:a14="http://schemas.microsoft.com/office/drawing/2010/main" val="0"/>
              </a:ext>
            </a:extLst>
          </a:blip>
          <a:srcRect l="15643" t="15730" r="15893" b="15955"/>
          <a:stretch>
            <a:fillRect/>
          </a:stretch>
        </p:blipFill>
        <p:spPr>
          <a:xfrm>
            <a:off x="8337936" y="3023167"/>
            <a:ext cx="1046289" cy="1044000"/>
          </a:xfrm>
          <a:prstGeom prst="rect">
            <a:avLst/>
          </a:prstGeom>
        </p:spPr>
      </p:pic>
      <p:sp>
        <p:nvSpPr>
          <p:cNvPr id="16" name="TextBox 15">
            <a:extLst>
              <a:ext uri="{FF2B5EF4-FFF2-40B4-BE49-F238E27FC236}">
                <a16:creationId xmlns:a16="http://schemas.microsoft.com/office/drawing/2014/main" xmlns="" id="{D2279723-7E55-967B-123A-28EA959E64BB}"/>
              </a:ext>
            </a:extLst>
          </p:cNvPr>
          <p:cNvSpPr txBox="1"/>
          <p:nvPr/>
        </p:nvSpPr>
        <p:spPr>
          <a:xfrm>
            <a:off x="3439830" y="2010881"/>
            <a:ext cx="5312340" cy="523220"/>
          </a:xfrm>
          <a:prstGeom prst="rect">
            <a:avLst/>
          </a:prstGeom>
          <a:noFill/>
        </p:spPr>
        <p:txBody>
          <a:bodyPr wrap="square" rtlCol="0">
            <a:spAutoFit/>
          </a:bodyPr>
          <a:lstStyle/>
          <a:p>
            <a:pPr algn="ctr"/>
            <a:r>
              <a:rPr lang="en-IN" sz="2800" b="1" dirty="0">
                <a:solidFill>
                  <a:schemeClr val="accent4">
                    <a:lumMod val="50000"/>
                  </a:schemeClr>
                </a:solidFill>
                <a:latin typeface="Century Gothic" panose="020B0502020202020204" pitchFamily="34" charset="0"/>
              </a:rPr>
              <a:t>@ MSME-DFO AHMEDABAD</a:t>
            </a:r>
          </a:p>
        </p:txBody>
      </p:sp>
      <p:sp>
        <p:nvSpPr>
          <p:cNvPr id="17" name="Rectangle 16">
            <a:extLst>
              <a:ext uri="{FF2B5EF4-FFF2-40B4-BE49-F238E27FC236}">
                <a16:creationId xmlns:a16="http://schemas.microsoft.com/office/drawing/2014/main" xmlns="" id="{D8580A24-CFB1-D8E6-CE21-15EAA0404FEF}"/>
              </a:ext>
            </a:extLst>
          </p:cNvPr>
          <p:cNvSpPr/>
          <p:nvPr/>
        </p:nvSpPr>
        <p:spPr>
          <a:xfrm>
            <a:off x="544530" y="462337"/>
            <a:ext cx="11003623" cy="576380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994F2A82-C051-63F3-0B7D-F8BE3DAED4D5}"/>
              </a:ext>
            </a:extLst>
          </p:cNvPr>
          <p:cNvCxnSpPr>
            <a:cxnSpLocks/>
          </p:cNvCxnSpPr>
          <p:nvPr/>
        </p:nvCxnSpPr>
        <p:spPr>
          <a:xfrm rot="5400000">
            <a:off x="3259521" y="3646610"/>
            <a:ext cx="144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xmlns="" id="{00F219F5-D4F4-75F8-1178-547C85586CB0}"/>
              </a:ext>
            </a:extLst>
          </p:cNvPr>
          <p:cNvCxnSpPr>
            <a:cxnSpLocks/>
          </p:cNvCxnSpPr>
          <p:nvPr/>
        </p:nvCxnSpPr>
        <p:spPr>
          <a:xfrm rot="5400000">
            <a:off x="5197912" y="3603900"/>
            <a:ext cx="144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xmlns="" id="{DF75541F-ED7C-E4D5-C613-8DCFDEC8FAFA}"/>
              </a:ext>
            </a:extLst>
          </p:cNvPr>
          <p:cNvCxnSpPr>
            <a:cxnSpLocks/>
          </p:cNvCxnSpPr>
          <p:nvPr/>
        </p:nvCxnSpPr>
        <p:spPr>
          <a:xfrm rot="5400000">
            <a:off x="7240757" y="3603900"/>
            <a:ext cx="144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0908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B0F49F-BD72-1C27-2F11-0DB735743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943DA69-4AE3-41EA-FA4C-C3DAC1203777}"/>
              </a:ext>
            </a:extLst>
          </p:cNvPr>
          <p:cNvSpPr>
            <a:spLocks noGrp="1"/>
          </p:cNvSpPr>
          <p:nvPr>
            <p:ph type="title"/>
          </p:nvPr>
        </p:nvSpPr>
        <p:spPr>
          <a:xfrm>
            <a:off x="838200" y="342527"/>
            <a:ext cx="10515600" cy="510230"/>
          </a:xfrm>
        </p:spPr>
        <p:txBody>
          <a:bodyPr>
            <a:noAutofit/>
          </a:bodyPr>
          <a:lstStyle/>
          <a:p>
            <a:pPr algn="ctr" fontAlgn="base"/>
            <a:r>
              <a:rPr lang="en-IN" sz="3200" b="1" dirty="0"/>
              <a:t>Procurement &amp; Marketing Support Scheme (PMS)</a:t>
            </a:r>
          </a:p>
        </p:txBody>
      </p:sp>
      <p:graphicFrame>
        <p:nvGraphicFramePr>
          <p:cNvPr id="6" name="Content Placeholder 5">
            <a:extLst>
              <a:ext uri="{FF2B5EF4-FFF2-40B4-BE49-F238E27FC236}">
                <a16:creationId xmlns:a16="http://schemas.microsoft.com/office/drawing/2014/main" xmlns="" id="{47F73D8D-FAB1-B4BB-D9B4-6393E697C02D}"/>
              </a:ext>
            </a:extLst>
          </p:cNvPr>
          <p:cNvGraphicFramePr>
            <a:graphicFrameLocks noGrp="1"/>
          </p:cNvGraphicFramePr>
          <p:nvPr>
            <p:ph idx="1"/>
            <p:extLst>
              <p:ext uri="{D42A27DB-BD31-4B8C-83A1-F6EECF244321}">
                <p14:modId xmlns:p14="http://schemas.microsoft.com/office/powerpoint/2010/main" val="65301391"/>
              </p:ext>
            </p:extLst>
          </p:nvPr>
        </p:nvGraphicFramePr>
        <p:xfrm>
          <a:off x="450783" y="969675"/>
          <a:ext cx="11415870" cy="5598399"/>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492665">
                  <a:extLst>
                    <a:ext uri="{9D8B030D-6E8A-4147-A177-3AD203B41FA5}">
                      <a16:colId xmlns:a16="http://schemas.microsoft.com/office/drawing/2014/main" xmlns="" val="3744673624"/>
                    </a:ext>
                  </a:extLst>
                </a:gridCol>
                <a:gridCol w="1839074">
                  <a:extLst>
                    <a:ext uri="{9D8B030D-6E8A-4147-A177-3AD203B41FA5}">
                      <a16:colId xmlns:a16="http://schemas.microsoft.com/office/drawing/2014/main" xmlns="" val="2257366327"/>
                    </a:ext>
                  </a:extLst>
                </a:gridCol>
                <a:gridCol w="7695345">
                  <a:extLst>
                    <a:ext uri="{9D8B030D-6E8A-4147-A177-3AD203B41FA5}">
                      <a16:colId xmlns:a16="http://schemas.microsoft.com/office/drawing/2014/main" xmlns="" val="3364638559"/>
                    </a:ext>
                  </a:extLst>
                </a:gridCol>
              </a:tblGrid>
              <a:tr h="530352">
                <a:tc gridSpan="4">
                  <a:txBody>
                    <a:bodyPr/>
                    <a:lstStyle/>
                    <a:p>
                      <a:r>
                        <a:rPr lang="en-US" sz="2400" b="1" i="0" kern="1200" dirty="0">
                          <a:solidFill>
                            <a:schemeClr val="tx1"/>
                          </a:solidFill>
                          <a:effectLst/>
                          <a:latin typeface="+mn-lt"/>
                          <a:ea typeface="+mn-ea"/>
                          <a:cs typeface="+mn-cs"/>
                        </a:rPr>
                        <a:t>Vendor Development Program</a:t>
                      </a:r>
                      <a:endParaRPr lang="en-IN" sz="1700" b="1" dirty="0"/>
                    </a:p>
                  </a:txBody>
                  <a:tcPr anchor="ctr"/>
                </a:tc>
                <a:tc hMerge="1">
                  <a:txBody>
                    <a:bodyPr/>
                    <a:lstStyle/>
                    <a:p>
                      <a:endParaRPr dirty="0"/>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4060902881"/>
                  </a:ext>
                </a:extLst>
              </a:tr>
              <a:tr h="657546">
                <a:tc gridSpan="2">
                  <a:txBody>
                    <a:bodyPr/>
                    <a:lstStyle/>
                    <a:p>
                      <a:r>
                        <a:rPr lang="en-IN" sz="1800" b="1" u="none" kern="1200" dirty="0">
                          <a:solidFill>
                            <a:schemeClr val="tx1"/>
                          </a:solidFill>
                          <a:latin typeface="+mn-lt"/>
                          <a:ea typeface="+mn-ea"/>
                          <a:cs typeface="+mn-cs"/>
                        </a:rPr>
                        <a:t>Type of VDPs</a:t>
                      </a:r>
                    </a:p>
                  </a:txBody>
                  <a:tcPr anchor="ctr"/>
                </a:tc>
                <a:tc hMerge="1">
                  <a:txBody>
                    <a:bodyPr/>
                    <a:lstStyle/>
                    <a:p>
                      <a:pPr algn="l"/>
                      <a:endParaRPr lang="en-US" sz="1700" b="0" i="0" u="sng" kern="1200" dirty="0">
                        <a:solidFill>
                          <a:schemeClr val="tx1"/>
                        </a:solidFill>
                        <a:effectLst/>
                        <a:latin typeface="+mn-lt"/>
                        <a:ea typeface="+mn-ea"/>
                        <a:cs typeface="+mn-cs"/>
                      </a:endParaRPr>
                    </a:p>
                  </a:txBody>
                  <a:tcPr anchor="ctr"/>
                </a:tc>
                <a:tc>
                  <a:txBody>
                    <a:bodyPr/>
                    <a:lstStyle/>
                    <a:p>
                      <a:pPr algn="l"/>
                      <a:r>
                        <a:rPr lang="en-US" sz="1700" b="1" i="0" u="none" kern="1200" dirty="0">
                          <a:solidFill>
                            <a:schemeClr val="tx1"/>
                          </a:solidFill>
                          <a:effectLst/>
                          <a:latin typeface="+mn-lt"/>
                          <a:ea typeface="+mn-ea"/>
                          <a:cs typeface="+mn-cs"/>
                        </a:rPr>
                        <a:t>Program Duration </a:t>
                      </a:r>
                    </a:p>
                  </a:txBody>
                  <a:tcPr anchor="ctr"/>
                </a:tc>
                <a:tc>
                  <a:txBody>
                    <a:bodyPr/>
                    <a:lstStyle/>
                    <a:p>
                      <a:pPr algn="l"/>
                      <a:r>
                        <a:rPr lang="en-US" sz="1700" b="1" i="0" u="none" kern="1200" dirty="0">
                          <a:solidFill>
                            <a:schemeClr val="tx1"/>
                          </a:solidFill>
                          <a:effectLst/>
                          <a:latin typeface="+mn-lt"/>
                          <a:ea typeface="+mn-ea"/>
                          <a:cs typeface="+mn-cs"/>
                        </a:rPr>
                        <a:t>Scale of Assistance</a:t>
                      </a:r>
                    </a:p>
                  </a:txBody>
                  <a:tcPr anchor="ctr"/>
                </a:tc>
                <a:extLst>
                  <a:ext uri="{0D108BD9-81ED-4DB2-BD59-A6C34878D82A}">
                    <a16:rowId xmlns:a16="http://schemas.microsoft.com/office/drawing/2014/main" xmlns="" val="812074258"/>
                  </a:ext>
                </a:extLst>
              </a:tr>
              <a:tr h="657546">
                <a:tc gridSpan="2">
                  <a:txBody>
                    <a:bodyPr/>
                    <a:lstStyle/>
                    <a:p>
                      <a:r>
                        <a:rPr lang="en-US" dirty="0"/>
                        <a:t>CPSE level Vendor Development Program cum Exhibition of Products</a:t>
                      </a:r>
                      <a:endParaRPr lang="en-IN" sz="1800" b="1" u="none" kern="1200" dirty="0">
                        <a:solidFill>
                          <a:schemeClr val="tx1"/>
                        </a:solidFill>
                        <a:latin typeface="+mn-lt"/>
                        <a:ea typeface="+mn-ea"/>
                        <a:cs typeface="+mn-cs"/>
                      </a:endParaRPr>
                    </a:p>
                  </a:txBody>
                  <a:tcPr anchor="ctr"/>
                </a:tc>
                <a:tc hMerge="1">
                  <a:txBody>
                    <a:bodyPr/>
                    <a:lstStyle/>
                    <a:p>
                      <a:endParaRPr lang="en-IN"/>
                    </a:p>
                  </a:txBody>
                  <a:tcPr/>
                </a:tc>
                <a:tc>
                  <a:txBody>
                    <a:bodyPr/>
                    <a:lstStyle/>
                    <a:p>
                      <a:pPr algn="ctr"/>
                      <a:r>
                        <a:rPr lang="en-US" sz="1700" b="1" i="0" u="none" kern="1200" dirty="0">
                          <a:solidFill>
                            <a:schemeClr val="tx1"/>
                          </a:solidFill>
                          <a:effectLst/>
                          <a:latin typeface="+mn-lt"/>
                          <a:ea typeface="+mn-ea"/>
                          <a:cs typeface="+mn-cs"/>
                        </a:rPr>
                        <a:t>2 Days</a:t>
                      </a:r>
                    </a:p>
                  </a:txBody>
                  <a:tcPr anchor="ctr"/>
                </a:tc>
                <a:tc>
                  <a:txBody>
                    <a:bodyPr/>
                    <a:lstStyle/>
                    <a:p>
                      <a:pPr algn="l"/>
                      <a:r>
                        <a:rPr lang="en-US" sz="1700" b="1" i="0" u="none" kern="1200" dirty="0">
                          <a:solidFill>
                            <a:schemeClr val="tx1"/>
                          </a:solidFill>
                          <a:effectLst/>
                          <a:latin typeface="+mn-lt"/>
                          <a:ea typeface="+mn-ea"/>
                          <a:cs typeface="+mn-cs"/>
                        </a:rPr>
                        <a:t>Sanction of max. Rs 5.0 lakh / program or actual, whichever is less, per program. Each program would consist of training on various aspects related to </a:t>
                      </a:r>
                      <a:r>
                        <a:rPr lang="en-US" sz="1700" b="1" i="0" u="none" kern="1200" dirty="0" err="1">
                          <a:solidFill>
                            <a:schemeClr val="tx1"/>
                          </a:solidFill>
                          <a:effectLst/>
                          <a:latin typeface="+mn-lt"/>
                          <a:ea typeface="+mn-ea"/>
                          <a:cs typeface="+mn-cs"/>
                        </a:rPr>
                        <a:t>GeM</a:t>
                      </a:r>
                      <a:r>
                        <a:rPr lang="en-US" sz="1700" b="1" i="0" u="none" kern="1200" dirty="0">
                          <a:solidFill>
                            <a:schemeClr val="tx1"/>
                          </a:solidFill>
                          <a:effectLst/>
                          <a:latin typeface="+mn-lt"/>
                          <a:ea typeface="+mn-ea"/>
                          <a:cs typeface="+mn-cs"/>
                        </a:rPr>
                        <a:t> and exhibition of Products.</a:t>
                      </a:r>
                    </a:p>
                    <a:p>
                      <a:pPr algn="l"/>
                      <a:endParaRPr lang="en-US" sz="1700" b="1" i="0" u="none" kern="1200" dirty="0">
                        <a:solidFill>
                          <a:schemeClr val="tx1"/>
                        </a:solidFill>
                        <a:effectLst/>
                        <a:latin typeface="+mn-lt"/>
                        <a:ea typeface="+mn-ea"/>
                        <a:cs typeface="+mn-cs"/>
                      </a:endParaRPr>
                    </a:p>
                    <a:p>
                      <a:pPr algn="l"/>
                      <a:r>
                        <a:rPr lang="en-US" sz="1600" dirty="0"/>
                        <a:t>VDP should benefit MSMEs in their </a:t>
                      </a:r>
                      <a:r>
                        <a:rPr lang="en-US" sz="1600" dirty="0" err="1"/>
                        <a:t>GeM</a:t>
                      </a:r>
                      <a:r>
                        <a:rPr lang="en-US" sz="1600" dirty="0"/>
                        <a:t> registration and detailed understanding of Public Procurement with CPSEs</a:t>
                      </a:r>
                      <a:endParaRPr lang="en-US" sz="1700" b="1" i="0" u="none" kern="1200" dirty="0">
                        <a:solidFill>
                          <a:schemeClr val="tx1"/>
                        </a:solidFill>
                        <a:effectLst/>
                        <a:latin typeface="+mn-lt"/>
                        <a:ea typeface="+mn-ea"/>
                        <a:cs typeface="+mn-cs"/>
                      </a:endParaRPr>
                    </a:p>
                  </a:txBody>
                  <a:tcPr anchor="ctr"/>
                </a:tc>
                <a:extLst>
                  <a:ext uri="{0D108BD9-81ED-4DB2-BD59-A6C34878D82A}">
                    <a16:rowId xmlns:a16="http://schemas.microsoft.com/office/drawing/2014/main" xmlns="" val="3308057839"/>
                  </a:ext>
                </a:extLst>
              </a:tr>
              <a:tr h="580490">
                <a:tc gridSpan="4">
                  <a:txBody>
                    <a:bodyPr/>
                    <a:lstStyle/>
                    <a:p>
                      <a:pPr marL="0" algn="l" defTabSz="914400" rtl="0" eaLnBrk="1" latinLnBrk="0" hangingPunct="1"/>
                      <a:r>
                        <a:rPr lang="en-IN" sz="2400" b="1" i="0" kern="1200" dirty="0">
                          <a:solidFill>
                            <a:schemeClr val="tx1"/>
                          </a:solidFill>
                          <a:effectLst/>
                          <a:latin typeface="+mn-lt"/>
                          <a:ea typeface="+mn-ea"/>
                          <a:cs typeface="+mn-cs"/>
                        </a:rPr>
                        <a:t>Adoption of Modern Packaging Technique:</a:t>
                      </a:r>
                    </a:p>
                  </a:txBody>
                  <a:tcPr anchor="ctr"/>
                </a:tc>
                <a:tc hMerge="1">
                  <a:txBody>
                    <a:bodyPr/>
                    <a:lstStyle/>
                    <a:p>
                      <a:pPr marL="342900" indent="-342900" algn="l">
                        <a:buAutoNum type="arabicPeriod"/>
                      </a:pPr>
                      <a:endParaRPr lang="en-US" sz="1700" dirty="0"/>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2323366279"/>
                  </a:ext>
                </a:extLst>
              </a:tr>
              <a:tr h="751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gridSpan="3">
                  <a:txBody>
                    <a:bodyPr/>
                    <a:lstStyle/>
                    <a:p>
                      <a:pPr algn="just"/>
                      <a:r>
                        <a:rPr lang="en-US" sz="1800" dirty="0"/>
                        <a:t>Sanction of max. Rs 15 lakh / cluster or actual, whichever is less </a:t>
                      </a:r>
                      <a:r>
                        <a:rPr lang="en-US" dirty="0"/>
                        <a:t>depending on the type of approved cluster.</a:t>
                      </a:r>
                    </a:p>
                    <a:p>
                      <a:pPr algn="just"/>
                      <a:r>
                        <a:rPr lang="en-US" sz="1800" dirty="0"/>
                        <a:t>Empaneled packaging expert organizations like IIP, NID, NIFT and other similar organizations shall sign an MoU with O/o DC (MSME) and, accordingly, provide the consultancy services to the approved clusters supported by the Ministry under its various schemes.</a:t>
                      </a:r>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98383656"/>
                  </a:ext>
                </a:extLst>
              </a:tr>
              <a:tr h="751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Target Beneficiary</a:t>
                      </a:r>
                    </a:p>
                  </a:txBody>
                  <a:tcPr anchor="ctr"/>
                </a:tc>
                <a:tc gridSpan="3">
                  <a:txBody>
                    <a:bodyPr/>
                    <a:lstStyle/>
                    <a:p>
                      <a:pPr algn="just"/>
                      <a:r>
                        <a:rPr lang="en-US" sz="1800" dirty="0"/>
                        <a:t>Clusters based on Food Processing, Toys, Handicrafts, Kitchen and home </a:t>
                      </a:r>
                      <a:r>
                        <a:rPr lang="en-US" sz="1800" dirty="0" err="1"/>
                        <a:t>utenciles</a:t>
                      </a:r>
                      <a:r>
                        <a:rPr lang="en-US" sz="1800" dirty="0"/>
                        <a:t>, Ceramic, Glass, Gem &amp; Jewelry, Textiles and  apparels, Medical Equipment, Sports Goods etc. </a:t>
                      </a:r>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575662852"/>
                  </a:ext>
                </a:extLst>
              </a:tr>
            </a:tbl>
          </a:graphicData>
        </a:graphic>
      </p:graphicFrame>
      <p:cxnSp>
        <p:nvCxnSpPr>
          <p:cNvPr id="5" name="Straight Connector 4">
            <a:extLst>
              <a:ext uri="{FF2B5EF4-FFF2-40B4-BE49-F238E27FC236}">
                <a16:creationId xmlns:a16="http://schemas.microsoft.com/office/drawing/2014/main" xmlns="" id="{7FA0ACD2-721A-0246-119E-2437B42B7AF9}"/>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955675FD-585F-0207-C34F-28871755BD90}"/>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421948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09788E-C8C3-6F39-F31C-13D52209F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8E8A096-0C31-4D41-95AE-0164FD008D51}"/>
              </a:ext>
            </a:extLst>
          </p:cNvPr>
          <p:cNvSpPr>
            <a:spLocks noGrp="1"/>
          </p:cNvSpPr>
          <p:nvPr>
            <p:ph type="title"/>
          </p:nvPr>
        </p:nvSpPr>
        <p:spPr>
          <a:xfrm>
            <a:off x="838200" y="342527"/>
            <a:ext cx="10515600" cy="510230"/>
          </a:xfrm>
        </p:spPr>
        <p:txBody>
          <a:bodyPr>
            <a:noAutofit/>
          </a:bodyPr>
          <a:lstStyle/>
          <a:p>
            <a:pPr algn="ctr" fontAlgn="base"/>
            <a:r>
              <a:rPr lang="en-IN" sz="3200" b="1" dirty="0"/>
              <a:t>Procurement &amp; Marketing Support Scheme (PMS)</a:t>
            </a:r>
          </a:p>
        </p:txBody>
      </p:sp>
      <p:graphicFrame>
        <p:nvGraphicFramePr>
          <p:cNvPr id="6" name="Content Placeholder 5">
            <a:extLst>
              <a:ext uri="{FF2B5EF4-FFF2-40B4-BE49-F238E27FC236}">
                <a16:creationId xmlns:a16="http://schemas.microsoft.com/office/drawing/2014/main" xmlns="" id="{E9ED2893-CF3C-E69F-A70D-87707BD04FC3}"/>
              </a:ext>
            </a:extLst>
          </p:cNvPr>
          <p:cNvGraphicFramePr>
            <a:graphicFrameLocks noGrp="1"/>
          </p:cNvGraphicFramePr>
          <p:nvPr>
            <p:ph idx="1"/>
            <p:extLst>
              <p:ext uri="{D42A27DB-BD31-4B8C-83A1-F6EECF244321}">
                <p14:modId xmlns:p14="http://schemas.microsoft.com/office/powerpoint/2010/main" val="2844843808"/>
              </p:ext>
            </p:extLst>
          </p:nvPr>
        </p:nvGraphicFramePr>
        <p:xfrm>
          <a:off x="450783" y="969675"/>
          <a:ext cx="11415870" cy="5523593"/>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297456">
                  <a:extLst>
                    <a:ext uri="{9D8B030D-6E8A-4147-A177-3AD203B41FA5}">
                      <a16:colId xmlns:a16="http://schemas.microsoft.com/office/drawing/2014/main" xmlns="" val="3744673624"/>
                    </a:ext>
                  </a:extLst>
                </a:gridCol>
                <a:gridCol w="9729628">
                  <a:extLst>
                    <a:ext uri="{9D8B030D-6E8A-4147-A177-3AD203B41FA5}">
                      <a16:colId xmlns:a16="http://schemas.microsoft.com/office/drawing/2014/main" xmlns="" val="2257366327"/>
                    </a:ext>
                  </a:extLst>
                </a:gridCol>
              </a:tblGrid>
              <a:tr h="458433">
                <a:tc gridSpan="3">
                  <a:txBody>
                    <a:bodyPr/>
                    <a:lstStyle/>
                    <a:p>
                      <a:r>
                        <a:rPr lang="en-US" sz="2400" b="1" i="0" kern="1200" dirty="0">
                          <a:solidFill>
                            <a:schemeClr val="tx1"/>
                          </a:solidFill>
                          <a:effectLst/>
                          <a:latin typeface="+mn-lt"/>
                          <a:ea typeface="+mn-ea"/>
                          <a:cs typeface="+mn-cs"/>
                        </a:rPr>
                        <a:t>Adoption of Barcode:</a:t>
                      </a:r>
                      <a:endParaRPr lang="en-IN" sz="1700" b="1" dirty="0"/>
                    </a:p>
                  </a:txBody>
                  <a:tcPr anchor="ctr"/>
                </a:tc>
                <a:tc hMerge="1">
                  <a:txBody>
                    <a:bodyPr/>
                    <a:lstStyle/>
                    <a:p>
                      <a:endParaRPr dirty="0"/>
                    </a:p>
                  </a:txBody>
                  <a:tcPr anchor="ctr"/>
                </a:tc>
                <a:tc hMerge="1">
                  <a:txBody>
                    <a:bodyPr/>
                    <a:lstStyle/>
                    <a:p>
                      <a:endParaRPr lang="en-IN"/>
                    </a:p>
                  </a:txBody>
                  <a:tcPr/>
                </a:tc>
                <a:extLst>
                  <a:ext uri="{0D108BD9-81ED-4DB2-BD59-A6C34878D82A}">
                    <a16:rowId xmlns:a16="http://schemas.microsoft.com/office/drawing/2014/main" xmlns="" val="4060902881"/>
                  </a:ext>
                </a:extLst>
              </a:tr>
              <a:tr h="657546">
                <a:tc gridSpan="2">
                  <a:txBody>
                    <a:bodyPr/>
                    <a:lstStyle/>
                    <a:p>
                      <a:r>
                        <a:rPr lang="en-IN" sz="1800" b="1" u="none" kern="1200" dirty="0">
                          <a:solidFill>
                            <a:schemeClr val="tx1"/>
                          </a:solidFill>
                          <a:latin typeface="+mn-lt"/>
                          <a:ea typeface="+mn-ea"/>
                          <a:cs typeface="+mn-cs"/>
                        </a:rPr>
                        <a:t>Unit based</a:t>
                      </a:r>
                    </a:p>
                    <a:p>
                      <a:r>
                        <a:rPr lang="en-IN" sz="1800" b="1" u="none" kern="1200" dirty="0">
                          <a:solidFill>
                            <a:schemeClr val="tx1"/>
                          </a:solidFill>
                          <a:latin typeface="+mn-lt"/>
                          <a:ea typeface="+mn-ea"/>
                          <a:cs typeface="+mn-cs"/>
                        </a:rPr>
                        <a:t>interventions for </a:t>
                      </a:r>
                      <a:r>
                        <a:rPr lang="en-IN" sz="1800" b="1" u="none" kern="1200" dirty="0" err="1">
                          <a:solidFill>
                            <a:schemeClr val="tx1"/>
                          </a:solidFill>
                          <a:latin typeface="+mn-lt"/>
                          <a:ea typeface="+mn-ea"/>
                          <a:cs typeface="+mn-cs"/>
                        </a:rPr>
                        <a:t>BarCode</a:t>
                      </a:r>
                      <a:r>
                        <a:rPr lang="en-IN" sz="1800" b="1" u="none" kern="1200" dirty="0">
                          <a:solidFill>
                            <a:schemeClr val="tx1"/>
                          </a:solidFill>
                          <a:latin typeface="+mn-lt"/>
                          <a:ea typeface="+mn-ea"/>
                          <a:cs typeface="+mn-cs"/>
                        </a:rPr>
                        <a:t>.</a:t>
                      </a:r>
                    </a:p>
                  </a:txBody>
                  <a:tcPr anchor="ctr"/>
                </a:tc>
                <a:tc hMerge="1">
                  <a:txBody>
                    <a:bodyPr/>
                    <a:lstStyle/>
                    <a:p>
                      <a:pPr algn="l"/>
                      <a:endParaRPr lang="en-US" sz="1700" b="0" i="0" u="sng" kern="1200" dirty="0">
                        <a:solidFill>
                          <a:schemeClr val="tx1"/>
                        </a:solidFill>
                        <a:effectLst/>
                        <a:latin typeface="+mn-lt"/>
                        <a:ea typeface="+mn-ea"/>
                        <a:cs typeface="+mn-cs"/>
                      </a:endParaRPr>
                    </a:p>
                  </a:txBody>
                  <a:tcPr anchor="ctr"/>
                </a:tc>
                <a:tc>
                  <a:txBody>
                    <a:bodyPr/>
                    <a:lstStyle/>
                    <a:p>
                      <a:pPr algn="l"/>
                      <a:r>
                        <a:rPr lang="en-US" sz="1700" b="0" i="0" u="none" kern="1200" dirty="0">
                          <a:solidFill>
                            <a:schemeClr val="tx1"/>
                          </a:solidFill>
                          <a:effectLst/>
                          <a:latin typeface="+mn-lt"/>
                          <a:ea typeface="+mn-ea"/>
                          <a:cs typeface="+mn-cs"/>
                        </a:rPr>
                        <a:t>Providing financial assistance of 80% of one-time registration fee and annual recurring fee (for first three years) paid by micro enterprises for obtaining up to 100 Nos. of bar codes (i.e. products) or actual whichever is less subject to Rs. 50,650/- (Fifty thousand six hundred and fifty) max.</a:t>
                      </a:r>
                    </a:p>
                  </a:txBody>
                  <a:tcPr anchor="ctr"/>
                </a:tc>
                <a:extLst>
                  <a:ext uri="{0D108BD9-81ED-4DB2-BD59-A6C34878D82A}">
                    <a16:rowId xmlns:a16="http://schemas.microsoft.com/office/drawing/2014/main" xmlns="" val="812074258"/>
                  </a:ext>
                </a:extLst>
              </a:tr>
              <a:tr h="657546">
                <a:tc gridSpan="2">
                  <a:txBody>
                    <a:bodyPr/>
                    <a:lstStyle/>
                    <a:p>
                      <a:r>
                        <a:rPr lang="en-IN" sz="1800" b="1" u="none" kern="1200" dirty="0">
                          <a:solidFill>
                            <a:schemeClr val="tx1"/>
                          </a:solidFill>
                          <a:latin typeface="+mn-lt"/>
                          <a:ea typeface="+mn-ea"/>
                          <a:cs typeface="+mn-cs"/>
                        </a:rPr>
                        <a:t>Eligibility</a:t>
                      </a:r>
                    </a:p>
                  </a:txBody>
                  <a:tcPr anchor="ctr"/>
                </a:tc>
                <a:tc hMerge="1">
                  <a:txBody>
                    <a:bodyPr/>
                    <a:lstStyle/>
                    <a:p>
                      <a:endParaRPr lang="en-IN"/>
                    </a:p>
                  </a:txBody>
                  <a:tcPr/>
                </a:tc>
                <a:tc>
                  <a:txBody>
                    <a:bodyPr/>
                    <a:lstStyle/>
                    <a:p>
                      <a:pPr algn="l" rtl="1"/>
                      <a:r>
                        <a:rPr lang="en-US" sz="1700" b="0" i="0" u="none" kern="1200" dirty="0">
                          <a:solidFill>
                            <a:schemeClr val="tx1"/>
                          </a:solidFill>
                          <a:effectLst/>
                          <a:latin typeface="+mn-lt"/>
                          <a:ea typeface="+mn-ea"/>
                          <a:cs typeface="+mn-cs"/>
                        </a:rPr>
                        <a:t>Micro enterprises which have UDYAM Registration and also have registration with GS1 India for use of Bar Codes. </a:t>
                      </a:r>
                    </a:p>
                  </a:txBody>
                  <a:tcPr anchor="ctr"/>
                </a:tc>
                <a:extLst>
                  <a:ext uri="{0D108BD9-81ED-4DB2-BD59-A6C34878D82A}">
                    <a16:rowId xmlns:a16="http://schemas.microsoft.com/office/drawing/2014/main" xmlns="" val="3308057839"/>
                  </a:ext>
                </a:extLst>
              </a:tr>
              <a:tr h="513708">
                <a:tc gridSpan="3">
                  <a:txBody>
                    <a:bodyPr/>
                    <a:lstStyle/>
                    <a:p>
                      <a:pPr marL="0" algn="l" defTabSz="914400" rtl="0" eaLnBrk="1" latinLnBrk="0" hangingPunct="1"/>
                      <a:r>
                        <a:rPr lang="en-IN" sz="2400" b="1" i="0" kern="1200" dirty="0">
                          <a:solidFill>
                            <a:schemeClr val="tx1"/>
                          </a:solidFill>
                          <a:effectLst/>
                          <a:latin typeface="+mn-lt"/>
                          <a:ea typeface="+mn-ea"/>
                          <a:cs typeface="+mn-cs"/>
                        </a:rPr>
                        <a:t>Adoption of E-Commerce platform:</a:t>
                      </a:r>
                    </a:p>
                  </a:txBody>
                  <a:tcPr anchor="ctr"/>
                </a:tc>
                <a:tc hMerge="1">
                  <a:txBody>
                    <a:bodyPr/>
                    <a:lstStyle/>
                    <a:p>
                      <a:pPr marL="342900" indent="-342900" algn="l">
                        <a:buAutoNum type="arabicPeriod"/>
                      </a:pPr>
                      <a:endParaRPr lang="en-US" sz="1700" dirty="0"/>
                    </a:p>
                  </a:txBody>
                  <a:tcPr anchor="ctr"/>
                </a:tc>
                <a:tc hMerge="1">
                  <a:txBody>
                    <a:bodyPr/>
                    <a:lstStyle/>
                    <a:p>
                      <a:endParaRPr lang="en-IN"/>
                    </a:p>
                  </a:txBody>
                  <a:tcPr/>
                </a:tc>
                <a:extLst>
                  <a:ext uri="{0D108BD9-81ED-4DB2-BD59-A6C34878D82A}">
                    <a16:rowId xmlns:a16="http://schemas.microsoft.com/office/drawing/2014/main" xmlns="" val="2323366279"/>
                  </a:ext>
                </a:extLst>
              </a:tr>
              <a:tr h="751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gridSpan="2">
                  <a:txBody>
                    <a:bodyPr/>
                    <a:lstStyle/>
                    <a:p>
                      <a:pPr algn="just"/>
                      <a:r>
                        <a:rPr lang="en-US" sz="1800" dirty="0"/>
                        <a:t>Providing financial assistance on annual membership fee/subscription fee / contingency expenses (photography, cataloguing, advertising etc.) for selling their products or services by Micro Enterprises (up to 10 new products) through e-commerce portal "MSME Global Mart" being operated by National Small Industries Corporation.</a:t>
                      </a:r>
                    </a:p>
                  </a:txBody>
                  <a:tcPr anchor="ctr"/>
                </a:tc>
                <a:tc hMerge="1">
                  <a:txBody>
                    <a:bodyPr/>
                    <a:lstStyle/>
                    <a:p>
                      <a:endParaRPr lang="en-IN"/>
                    </a:p>
                  </a:txBody>
                  <a:tcPr/>
                </a:tc>
                <a:extLst>
                  <a:ext uri="{0D108BD9-81ED-4DB2-BD59-A6C34878D82A}">
                    <a16:rowId xmlns:a16="http://schemas.microsoft.com/office/drawing/2014/main" xmlns="" val="98383656"/>
                  </a:ext>
                </a:extLst>
              </a:tr>
              <a:tr h="419186">
                <a:tc>
                  <a:txBody>
                    <a:bodyPr/>
                    <a:lstStyle/>
                    <a:p>
                      <a:r>
                        <a:rPr lang="en-IN" sz="1800" b="1" u="none" kern="1200" dirty="0">
                          <a:solidFill>
                            <a:schemeClr val="tx1"/>
                          </a:solidFill>
                          <a:latin typeface="+mn-lt"/>
                          <a:ea typeface="+mn-ea"/>
                          <a:cs typeface="+mn-cs"/>
                        </a:rPr>
                        <a:t>Eligibility</a:t>
                      </a:r>
                    </a:p>
                  </a:txBody>
                  <a:tcPr anchor="ctr"/>
                </a:tc>
                <a:tc gridSpan="2">
                  <a:txBody>
                    <a:bodyPr/>
                    <a:lstStyle/>
                    <a:p>
                      <a:pPr algn="just"/>
                      <a:r>
                        <a:rPr lang="en-US" sz="1800" dirty="0"/>
                        <a:t>Micro Enterprises with valid Udyam Registration.</a:t>
                      </a:r>
                    </a:p>
                  </a:txBody>
                  <a:tcPr anchor="ctr"/>
                </a:tc>
                <a:tc hMerge="1">
                  <a:txBody>
                    <a:bodyPr/>
                    <a:lstStyle/>
                    <a:p>
                      <a:endParaRPr lang="en-IN"/>
                    </a:p>
                  </a:txBody>
                  <a:tcPr/>
                </a:tc>
                <a:extLst>
                  <a:ext uri="{0D108BD9-81ED-4DB2-BD59-A6C34878D82A}">
                    <a16:rowId xmlns:a16="http://schemas.microsoft.com/office/drawing/2014/main" xmlns="" val="1575662852"/>
                  </a:ext>
                </a:extLst>
              </a:tr>
              <a:tr h="400692">
                <a:tc gridSpan="3">
                  <a:txBody>
                    <a:bodyPr/>
                    <a:lstStyle/>
                    <a:p>
                      <a:r>
                        <a:rPr lang="en-IN" sz="2400" b="1" i="0" kern="1200" dirty="0">
                          <a:solidFill>
                            <a:schemeClr val="tx1"/>
                          </a:solidFill>
                          <a:effectLst/>
                          <a:latin typeface="+mn-lt"/>
                          <a:ea typeface="+mn-ea"/>
                          <a:cs typeface="+mn-cs"/>
                        </a:rPr>
                        <a:t>National Workshops/ Seminars:</a:t>
                      </a:r>
                    </a:p>
                  </a:txBody>
                  <a:tcPr anchor="ctr"/>
                </a:tc>
                <a:tc hMerge="1">
                  <a:txBody>
                    <a:bodyPr/>
                    <a:lstStyle/>
                    <a:p>
                      <a:pPr algn="just"/>
                      <a:endParaRPr lang="en-US" sz="1800" dirty="0"/>
                    </a:p>
                  </a:txBody>
                  <a:tcPr anchor="ctr"/>
                </a:tc>
                <a:tc hMerge="1">
                  <a:txBody>
                    <a:bodyPr/>
                    <a:lstStyle/>
                    <a:p>
                      <a:endParaRPr lang="en-IN"/>
                    </a:p>
                  </a:txBody>
                  <a:tcPr/>
                </a:tc>
                <a:extLst>
                  <a:ext uri="{0D108BD9-81ED-4DB2-BD59-A6C34878D82A}">
                    <a16:rowId xmlns:a16="http://schemas.microsoft.com/office/drawing/2014/main" xmlns="" val="3308255465"/>
                  </a:ext>
                </a:extLst>
              </a:tr>
              <a:tr h="400692">
                <a:tc gridSpan="3">
                  <a:txBody>
                    <a:bodyPr/>
                    <a:lstStyle/>
                    <a:p>
                      <a:r>
                        <a:rPr lang="en-US" sz="1800" b="0" i="0" kern="1200" dirty="0">
                          <a:solidFill>
                            <a:schemeClr val="tx1"/>
                          </a:solidFill>
                          <a:effectLst/>
                          <a:latin typeface="+mn-lt"/>
                          <a:ea typeface="+mn-ea"/>
                          <a:cs typeface="+mn-cs"/>
                        </a:rPr>
                        <a:t>Scale of assistance: Rs. 5.0 lakh max. or actual, whichever is less per workshop/seminar, anywhere in the country. Assistance is admissible to the Govt. / Non - Govt. reputed organizations having at least 3 years of experience in organizing subject specific workshops / seminars. </a:t>
                      </a:r>
                      <a:endParaRPr lang="en-IN" sz="1800" b="0" i="0" kern="1200" dirty="0">
                        <a:solidFill>
                          <a:schemeClr val="tx1"/>
                        </a:solidFill>
                        <a:effectLst/>
                        <a:latin typeface="+mn-lt"/>
                        <a:ea typeface="+mn-ea"/>
                        <a:cs typeface="+mn-cs"/>
                      </a:endParaRPr>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053066643"/>
                  </a:ext>
                </a:extLst>
              </a:tr>
            </a:tbl>
          </a:graphicData>
        </a:graphic>
      </p:graphicFrame>
      <p:cxnSp>
        <p:nvCxnSpPr>
          <p:cNvPr id="5" name="Straight Connector 4">
            <a:extLst>
              <a:ext uri="{FF2B5EF4-FFF2-40B4-BE49-F238E27FC236}">
                <a16:creationId xmlns:a16="http://schemas.microsoft.com/office/drawing/2014/main" xmlns="" id="{75F451EE-2834-ED62-75CC-1E8A20B3F459}"/>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8AE99B07-3A2B-A7DA-D1E4-A732E9437CB5}"/>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20281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D94F3B-AF42-E0B8-C29D-0E224EA91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D3A833A-1484-2DAA-E523-9642A132B946}"/>
              </a:ext>
            </a:extLst>
          </p:cNvPr>
          <p:cNvSpPr>
            <a:spLocks noGrp="1"/>
          </p:cNvSpPr>
          <p:nvPr>
            <p:ph type="title"/>
          </p:nvPr>
        </p:nvSpPr>
        <p:spPr>
          <a:xfrm>
            <a:off x="838200" y="342527"/>
            <a:ext cx="10515600" cy="510230"/>
          </a:xfrm>
        </p:spPr>
        <p:txBody>
          <a:bodyPr>
            <a:noAutofit/>
          </a:bodyPr>
          <a:lstStyle/>
          <a:p>
            <a:pPr algn="ctr" fontAlgn="base"/>
            <a:r>
              <a:rPr lang="en-IN" sz="3600" b="1" dirty="0"/>
              <a:t>International Cooperation Scheme</a:t>
            </a:r>
            <a:endParaRPr lang="en-IN" b="1" dirty="0"/>
          </a:p>
        </p:txBody>
      </p:sp>
      <p:graphicFrame>
        <p:nvGraphicFramePr>
          <p:cNvPr id="6" name="Content Placeholder 5">
            <a:extLst>
              <a:ext uri="{FF2B5EF4-FFF2-40B4-BE49-F238E27FC236}">
                <a16:creationId xmlns:a16="http://schemas.microsoft.com/office/drawing/2014/main" xmlns="" id="{F1EEC4BD-E8A1-87DB-B296-06E456620B3D}"/>
              </a:ext>
            </a:extLst>
          </p:cNvPr>
          <p:cNvGraphicFramePr>
            <a:graphicFrameLocks noGrp="1"/>
          </p:cNvGraphicFramePr>
          <p:nvPr>
            <p:ph idx="1"/>
            <p:extLst>
              <p:ext uri="{D42A27DB-BD31-4B8C-83A1-F6EECF244321}">
                <p14:modId xmlns:p14="http://schemas.microsoft.com/office/powerpoint/2010/main" val="1174521802"/>
              </p:ext>
            </p:extLst>
          </p:nvPr>
        </p:nvGraphicFramePr>
        <p:xfrm>
          <a:off x="450783" y="969675"/>
          <a:ext cx="11378666" cy="5412757"/>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4859182">
                  <a:extLst>
                    <a:ext uri="{9D8B030D-6E8A-4147-A177-3AD203B41FA5}">
                      <a16:colId xmlns:a16="http://schemas.microsoft.com/office/drawing/2014/main" xmlns="" val="3744673624"/>
                    </a:ext>
                  </a:extLst>
                </a:gridCol>
                <a:gridCol w="5130698">
                  <a:extLst>
                    <a:ext uri="{9D8B030D-6E8A-4147-A177-3AD203B41FA5}">
                      <a16:colId xmlns:a16="http://schemas.microsoft.com/office/drawing/2014/main" xmlns="" val="2283828386"/>
                    </a:ext>
                  </a:extLst>
                </a:gridCol>
              </a:tblGrid>
              <a:tr h="1331736">
                <a:tc>
                  <a:txBody>
                    <a:bodyPr/>
                    <a:lstStyle/>
                    <a:p>
                      <a:r>
                        <a:rPr lang="en-IN" sz="1800" b="1" kern="1200" dirty="0">
                          <a:solidFill>
                            <a:schemeClr val="tx1"/>
                          </a:solidFill>
                          <a:latin typeface="+mn-lt"/>
                          <a:ea typeface="+mn-ea"/>
                          <a:cs typeface="+mn-cs"/>
                        </a:rPr>
                        <a:t>Nature of assistance</a:t>
                      </a:r>
                    </a:p>
                  </a:txBody>
                  <a:tcPr anchor="ctr"/>
                </a:tc>
                <a:tc gridSpan="2">
                  <a:txBody>
                    <a:bodyPr/>
                    <a:lstStyle/>
                    <a:p>
                      <a:pPr algn="l"/>
                      <a:r>
                        <a:rPr lang="en-IN" sz="1800" b="0" i="0" kern="1200" dirty="0">
                          <a:solidFill>
                            <a:schemeClr val="tx1"/>
                          </a:solidFill>
                          <a:effectLst/>
                          <a:latin typeface="+mn-lt"/>
                          <a:ea typeface="+mn-ea"/>
                          <a:cs typeface="+mn-cs"/>
                        </a:rPr>
                        <a:t>IC Scheme provides financial assistance on reimbursement basis for airfare, space rent, freight charges, advertisement &amp; publicity charges, entry/registration fee, registration-cum-membership certificate charge/fee, export insurance premium on reimbursement basis.</a:t>
                      </a:r>
                      <a:endParaRPr lang="en-US" sz="1700" b="0" i="0" u="sng" kern="1200" dirty="0">
                        <a:solidFill>
                          <a:schemeClr val="tx1"/>
                        </a:solidFill>
                        <a:effectLst/>
                        <a:latin typeface="+mn-lt"/>
                        <a:ea typeface="+mn-ea"/>
                        <a:cs typeface="+mn-cs"/>
                      </a:endParaRPr>
                    </a:p>
                  </a:txBody>
                  <a:tcPr anchor="ctr"/>
                </a:tc>
                <a:tc hMerge="1">
                  <a:txBody>
                    <a:bodyPr/>
                    <a:lstStyle/>
                    <a:p>
                      <a:endParaRPr lang="en-IN"/>
                    </a:p>
                  </a:txBody>
                  <a:tcPr/>
                </a:tc>
                <a:extLst>
                  <a:ext uri="{0D108BD9-81ED-4DB2-BD59-A6C34878D82A}">
                    <a16:rowId xmlns:a16="http://schemas.microsoft.com/office/drawing/2014/main" xmlns="" val="812074258"/>
                  </a:ext>
                </a:extLst>
              </a:tr>
              <a:tr h="2636742">
                <a:tc>
                  <a:txBody>
                    <a:bodyPr/>
                    <a:lstStyle/>
                    <a:p>
                      <a:pPr marL="0" algn="l" defTabSz="914400" rtl="0" eaLnBrk="1" latinLnBrk="0" hangingPunct="1"/>
                      <a:r>
                        <a:rPr lang="en-IN" sz="1800" b="1" i="0" kern="1200" dirty="0">
                          <a:solidFill>
                            <a:schemeClr val="tx1"/>
                          </a:solidFill>
                          <a:effectLst/>
                          <a:latin typeface="+mn-lt"/>
                          <a:ea typeface="+mn-ea"/>
                          <a:cs typeface="+mn-cs"/>
                        </a:rPr>
                        <a:t>Scheme Components</a:t>
                      </a:r>
                      <a:endParaRPr lang="en-IN" sz="1800" b="1" kern="1200" dirty="0">
                        <a:solidFill>
                          <a:schemeClr val="tx1"/>
                        </a:solidFill>
                        <a:latin typeface="+mn-lt"/>
                        <a:ea typeface="+mn-ea"/>
                        <a:cs typeface="+mn-cs"/>
                      </a:endParaRPr>
                    </a:p>
                  </a:txBody>
                  <a:tcPr anchor="ctr"/>
                </a:tc>
                <a:tc>
                  <a:txBody>
                    <a:bodyPr/>
                    <a:lstStyle/>
                    <a:p>
                      <a:pPr marL="342900" indent="-342900" algn="l">
                        <a:buAutoNum type="arabicPeriod"/>
                      </a:pPr>
                      <a:r>
                        <a:rPr lang="en-IN" sz="1600" b="1" dirty="0"/>
                        <a:t>Global Exhibitions &amp; Trade Meets:</a:t>
                      </a:r>
                      <a:r>
                        <a:rPr lang="en-IN" sz="1600" dirty="0"/>
                        <a:t> </a:t>
                      </a:r>
                    </a:p>
                    <a:p>
                      <a:pPr marL="342900" indent="-342900" algn="l">
                        <a:buAutoNum type="arabicPeriod"/>
                      </a:pPr>
                      <a:r>
                        <a:rPr lang="en-IN" sz="1600" b="1" dirty="0"/>
                        <a:t>India-Based International Events: </a:t>
                      </a:r>
                    </a:p>
                    <a:p>
                      <a:pPr marL="342900" indent="-342900" algn="l">
                        <a:buAutoNum type="arabicPeriod"/>
                      </a:pPr>
                      <a:r>
                        <a:rPr lang="en-IN" sz="1600" b="1" dirty="0"/>
                        <a:t>Overseas Mega Events:</a:t>
                      </a:r>
                      <a:r>
                        <a:rPr lang="en-IN" sz="1600" dirty="0"/>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IN" sz="1600" b="1" dirty="0"/>
                        <a:t>Ministry-Led Delegations:</a:t>
                      </a:r>
                      <a:r>
                        <a:rPr lang="en-IN" sz="1600" dirty="0"/>
                        <a:t> </a:t>
                      </a:r>
                      <a:endParaRPr lang="en-US" sz="1700" dirty="0"/>
                    </a:p>
                    <a:p>
                      <a:pPr marL="0" marR="0" lvl="0" indent="0" algn="just" defTabSz="985838" rtl="0" eaLnBrk="1" fontAlgn="auto" latinLnBrk="0" hangingPunct="1">
                        <a:lnSpc>
                          <a:spcPct val="100000"/>
                        </a:lnSpc>
                        <a:spcBef>
                          <a:spcPts val="0"/>
                        </a:spcBef>
                        <a:spcAft>
                          <a:spcPts val="0"/>
                        </a:spcAft>
                        <a:buClrTx/>
                        <a:buSzTx/>
                        <a:buFontTx/>
                        <a:buNone/>
                        <a:tabLst/>
                        <a:defRPr/>
                      </a:pPr>
                      <a:r>
                        <a:rPr lang="en-US" sz="1600" dirty="0" err="1"/>
                        <a:t>Organising</a:t>
                      </a:r>
                      <a:r>
                        <a:rPr lang="en-US" sz="1600" dirty="0"/>
                        <a:t> international conferences/summits/ workshops/seminars in India  </a:t>
                      </a:r>
                      <a:r>
                        <a:rPr lang="en-US" sz="1600" b="1" dirty="0"/>
                        <a:t>OR</a:t>
                      </a:r>
                      <a:r>
                        <a:rPr lang="en-US" sz="1600" dirty="0"/>
                        <a:t>  in abroad by Ministry of MSME, its organizations solely or in partnership with industry associations for promotion of MSME sector.</a:t>
                      </a:r>
                      <a:endParaRPr lang="en-IN" sz="1600" dirty="0"/>
                    </a:p>
                  </a:txBody>
                  <a:tcPr anchor="ctr"/>
                </a:tc>
                <a:tc>
                  <a:txBody>
                    <a:bodyPr/>
                    <a:lstStyle/>
                    <a:p>
                      <a:pPr algn="l"/>
                      <a:r>
                        <a:rPr lang="en-US" sz="1800" b="1" i="0" kern="1200" dirty="0">
                          <a:solidFill>
                            <a:schemeClr val="tx1"/>
                          </a:solidFill>
                          <a:effectLst/>
                          <a:latin typeface="+mn-lt"/>
                          <a:ea typeface="+mn-ea"/>
                          <a:cs typeface="+mn-cs"/>
                        </a:rPr>
                        <a:t>Capacity Building of First Time Exporters (CBFTE)</a:t>
                      </a:r>
                      <a:endParaRPr lang="en-US" sz="1800" b="0" i="0" kern="1200" dirty="0">
                        <a:solidFill>
                          <a:schemeClr val="tx1"/>
                        </a:solidFill>
                        <a:effectLst/>
                        <a:latin typeface="+mn-lt"/>
                        <a:ea typeface="+mn-ea"/>
                        <a:cs typeface="+mn-cs"/>
                      </a:endParaRPr>
                    </a:p>
                    <a:p>
                      <a:pPr marL="92075" indent="-92075" algn="just">
                        <a:buFont typeface="Arial" panose="020B0604020202020204" pitchFamily="34" charset="0"/>
                        <a:buChar char="•"/>
                      </a:pPr>
                      <a:r>
                        <a:rPr lang="en-US" sz="1800" b="0" i="0" kern="1200" dirty="0">
                          <a:solidFill>
                            <a:schemeClr val="tx1"/>
                          </a:solidFill>
                          <a:effectLst/>
                          <a:latin typeface="+mn-lt"/>
                          <a:ea typeface="+mn-ea"/>
                          <a:cs typeface="+mn-cs"/>
                        </a:rPr>
                        <a:t>Reimbursement of Registration-cum-Membership Certificate charges/ Fees (</a:t>
                      </a:r>
                      <a:r>
                        <a:rPr lang="en-IN" sz="1800" b="0" i="0" kern="1200" dirty="0">
                          <a:solidFill>
                            <a:schemeClr val="tx1"/>
                          </a:solidFill>
                          <a:effectLst/>
                          <a:latin typeface="+mn-lt"/>
                          <a:ea typeface="+mn-ea"/>
                          <a:cs typeface="+mn-cs"/>
                        </a:rPr>
                        <a:t>first-time MSE exporters)</a:t>
                      </a:r>
                      <a:endParaRPr lang="en-US" sz="1800" b="0" i="0" kern="1200" dirty="0">
                        <a:solidFill>
                          <a:schemeClr val="tx1"/>
                        </a:solidFill>
                        <a:effectLst/>
                        <a:latin typeface="+mn-lt"/>
                        <a:ea typeface="+mn-ea"/>
                        <a:cs typeface="+mn-cs"/>
                      </a:endParaRPr>
                    </a:p>
                    <a:p>
                      <a:pPr marL="92075" indent="-92075" algn="just">
                        <a:buFont typeface="Arial" panose="020B0604020202020204" pitchFamily="34" charset="0"/>
                        <a:buChar char="•"/>
                      </a:pPr>
                      <a:r>
                        <a:rPr lang="en-US" sz="1800" b="0" i="0" kern="1200" dirty="0">
                          <a:solidFill>
                            <a:schemeClr val="tx1"/>
                          </a:solidFill>
                          <a:effectLst/>
                          <a:latin typeface="+mn-lt"/>
                          <a:ea typeface="+mn-ea"/>
                          <a:cs typeface="+mn-cs"/>
                        </a:rPr>
                        <a:t>Reimbursement of export insurance premium paid by </a:t>
                      </a:r>
                      <a:r>
                        <a:rPr lang="en-US" sz="1800" b="0" i="0" kern="1200" dirty="0" err="1">
                          <a:solidFill>
                            <a:schemeClr val="tx1"/>
                          </a:solidFill>
                          <a:effectLst/>
                          <a:latin typeface="+mn-lt"/>
                          <a:ea typeface="+mn-ea"/>
                          <a:cs typeface="+mn-cs"/>
                        </a:rPr>
                        <a:t>MSEs.</a:t>
                      </a:r>
                      <a:endParaRPr lang="en-US" sz="1800" b="0" i="0" kern="1200" dirty="0">
                        <a:solidFill>
                          <a:schemeClr val="tx1"/>
                        </a:solidFill>
                        <a:effectLst/>
                        <a:latin typeface="+mn-lt"/>
                        <a:ea typeface="+mn-ea"/>
                        <a:cs typeface="+mn-cs"/>
                      </a:endParaRPr>
                    </a:p>
                    <a:p>
                      <a:pPr marL="92075" indent="-92075" algn="just">
                        <a:buFont typeface="Arial" panose="020B0604020202020204" pitchFamily="34" charset="0"/>
                        <a:buChar char="•"/>
                      </a:pPr>
                      <a:r>
                        <a:rPr lang="en-US" sz="1800" b="0" i="0" kern="1200" dirty="0">
                          <a:solidFill>
                            <a:schemeClr val="tx1"/>
                          </a:solidFill>
                          <a:effectLst/>
                          <a:latin typeface="+mn-lt"/>
                          <a:ea typeface="+mn-ea"/>
                          <a:cs typeface="+mn-cs"/>
                        </a:rPr>
                        <a:t>Reimbursement of fee paid on Testing &amp; Quality Certification acquired by MSEs to export products. </a:t>
                      </a:r>
                      <a:endParaRPr lang="en-US" sz="1700" dirty="0"/>
                    </a:p>
                  </a:txBody>
                  <a:tcPr anchor="ctr"/>
                </a:tc>
                <a:extLst>
                  <a:ext uri="{0D108BD9-81ED-4DB2-BD59-A6C34878D82A}">
                    <a16:rowId xmlns:a16="http://schemas.microsoft.com/office/drawing/2014/main" xmlns="" val="2323366279"/>
                  </a:ext>
                </a:extLst>
              </a:tr>
              <a:tr h="826441">
                <a:tc>
                  <a:txBody>
                    <a:bodyPr/>
                    <a:lstStyle/>
                    <a:p>
                      <a:pPr marL="0" algn="l" defTabSz="914400" rtl="0" eaLnBrk="1" latinLnBrk="0" hangingPunct="1"/>
                      <a:r>
                        <a:rPr lang="en-IN" sz="1400" b="1" kern="1200" dirty="0">
                          <a:solidFill>
                            <a:schemeClr val="tx1"/>
                          </a:solidFill>
                          <a:latin typeface="+mn-lt"/>
                          <a:ea typeface="+mn-ea"/>
                          <a:cs typeface="+mn-cs"/>
                        </a:rPr>
                        <a:t>Who can apply?</a:t>
                      </a:r>
                    </a:p>
                  </a:txBody>
                  <a:tcPr anchor="ctr"/>
                </a:tc>
                <a:tc gridSpan="2">
                  <a:txBody>
                    <a:bodyPr/>
                    <a:lstStyle/>
                    <a:p>
                      <a:pPr algn="just"/>
                      <a:r>
                        <a:rPr lang="en-US" sz="1800" b="0" i="0" kern="1200" dirty="0">
                          <a:solidFill>
                            <a:schemeClr val="tx1"/>
                          </a:solidFill>
                          <a:effectLst/>
                          <a:latin typeface="+mn-lt"/>
                          <a:ea typeface="+mn-ea"/>
                          <a:cs typeface="+mn-cs"/>
                        </a:rPr>
                        <a:t>Government Institutions, Registered Industry Associations, Export Promotion Councils associated with promotion and development of MSME sector.</a:t>
                      </a:r>
                      <a:endParaRPr lang="en-US" sz="1700" dirty="0"/>
                    </a:p>
                  </a:txBody>
                  <a:tcPr anchor="ctr"/>
                </a:tc>
                <a:tc hMerge="1">
                  <a:txBody>
                    <a:bodyPr/>
                    <a:lstStyle/>
                    <a:p>
                      <a:endParaRPr lang="en-IN"/>
                    </a:p>
                  </a:txBody>
                  <a:tcPr/>
                </a:tc>
                <a:extLst>
                  <a:ext uri="{0D108BD9-81ED-4DB2-BD59-A6C34878D82A}">
                    <a16:rowId xmlns:a16="http://schemas.microsoft.com/office/drawing/2014/main" xmlns="" val="98383656"/>
                  </a:ext>
                </a:extLst>
              </a:tr>
              <a:tr h="617838">
                <a:tc>
                  <a:txBody>
                    <a:bodyPr/>
                    <a:lstStyle/>
                    <a:p>
                      <a:r>
                        <a:rPr lang="en-IN" sz="1400" b="1" i="0" kern="1200" dirty="0">
                          <a:solidFill>
                            <a:schemeClr val="tx1"/>
                          </a:solidFill>
                          <a:effectLst/>
                          <a:latin typeface="+mn-lt"/>
                          <a:ea typeface="+mn-ea"/>
                          <a:cs typeface="+mn-cs"/>
                        </a:rPr>
                        <a:t>How to apply?</a:t>
                      </a:r>
                      <a:endParaRPr lang="en-IN" sz="1400" b="1" dirty="0"/>
                    </a:p>
                  </a:txBody>
                  <a:tcPr anchor="ctr"/>
                </a:tc>
                <a:tc gridSpan="2">
                  <a:txBody>
                    <a:bodyPr/>
                    <a:lstStyle/>
                    <a:p>
                      <a:pPr algn="just"/>
                      <a:r>
                        <a:rPr lang="en-US" sz="1800" b="0" i="0" kern="1200" dirty="0">
                          <a:solidFill>
                            <a:schemeClr val="tx1"/>
                          </a:solidFill>
                          <a:effectLst/>
                          <a:latin typeface="+mn-lt"/>
                          <a:ea typeface="+mn-ea"/>
                          <a:cs typeface="+mn-cs"/>
                        </a:rPr>
                        <a:t>Applications for availing financial assistance are invited on IC Scheme portal i.e. </a:t>
                      </a:r>
                      <a:r>
                        <a:rPr lang="en-US" sz="1800" b="0" i="0" u="none" strike="noStrike" kern="1200" dirty="0">
                          <a:solidFill>
                            <a:schemeClr val="tx1"/>
                          </a:solidFill>
                          <a:effectLst/>
                          <a:latin typeface="+mn-lt"/>
                          <a:ea typeface="+mn-ea"/>
                          <a:cs typeface="+mn-cs"/>
                          <a:hlinkClick r:id="rId2"/>
                        </a:rPr>
                        <a:t>https://ic.msme.gov.in</a:t>
                      </a:r>
                      <a:endParaRPr lang="en-US" sz="1800" b="0" i="0" u="none" strike="noStrike" kern="1200" dirty="0">
                        <a:solidFill>
                          <a:schemeClr val="tx1"/>
                        </a:solidFill>
                        <a:effectLst/>
                        <a:latin typeface="+mn-lt"/>
                        <a:ea typeface="+mn-ea"/>
                        <a:cs typeface="+mn-cs"/>
                      </a:endParaRPr>
                    </a:p>
                  </a:txBody>
                  <a:tcPr anchor="ctr"/>
                </a:tc>
                <a:tc hMerge="1">
                  <a:txBody>
                    <a:bodyPr/>
                    <a:lstStyle/>
                    <a:p>
                      <a:endParaRPr lang="en-IN"/>
                    </a:p>
                  </a:txBody>
                  <a:tcP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ED1F2228-9053-3412-EE07-D783A83A628D}"/>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0934CE01-558E-31DD-A5F7-69136E043433}"/>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2396215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B0CDEA-FA8E-B9A4-6719-22786DC34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29E9BDDA-9305-96C9-6F9B-CF4D87FE6007}"/>
              </a:ext>
            </a:extLst>
          </p:cNvPr>
          <p:cNvSpPr>
            <a:spLocks noGrp="1"/>
          </p:cNvSpPr>
          <p:nvPr>
            <p:ph type="title"/>
          </p:nvPr>
        </p:nvSpPr>
        <p:spPr>
          <a:xfrm>
            <a:off x="838200" y="342527"/>
            <a:ext cx="10515600" cy="510230"/>
          </a:xfrm>
        </p:spPr>
        <p:txBody>
          <a:bodyPr>
            <a:noAutofit/>
          </a:bodyPr>
          <a:lstStyle/>
          <a:p>
            <a:pPr algn="ctr" fontAlgn="base"/>
            <a:r>
              <a:rPr lang="en-IN" sz="3600" b="1" dirty="0"/>
              <a:t>MSME SUSTAINABLE (ZED) CERTIFICATION</a:t>
            </a:r>
            <a:endParaRPr lang="en-IN" b="1" dirty="0"/>
          </a:p>
        </p:txBody>
      </p:sp>
      <p:graphicFrame>
        <p:nvGraphicFramePr>
          <p:cNvPr id="6" name="Content Placeholder 5">
            <a:extLst>
              <a:ext uri="{FF2B5EF4-FFF2-40B4-BE49-F238E27FC236}">
                <a16:creationId xmlns:a16="http://schemas.microsoft.com/office/drawing/2014/main" xmlns="" id="{E772B44F-0D9F-7C77-D23F-383D4EC44F12}"/>
              </a:ext>
            </a:extLst>
          </p:cNvPr>
          <p:cNvGraphicFramePr>
            <a:graphicFrameLocks noGrp="1"/>
          </p:cNvGraphicFramePr>
          <p:nvPr>
            <p:ph idx="1"/>
            <p:extLst>
              <p:ext uri="{D42A27DB-BD31-4B8C-83A1-F6EECF244321}">
                <p14:modId xmlns:p14="http://schemas.microsoft.com/office/powerpoint/2010/main" val="2812301556"/>
              </p:ext>
            </p:extLst>
          </p:nvPr>
        </p:nvGraphicFramePr>
        <p:xfrm>
          <a:off x="450783" y="1062141"/>
          <a:ext cx="11378666" cy="5510977"/>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4859182">
                  <a:extLst>
                    <a:ext uri="{9D8B030D-6E8A-4147-A177-3AD203B41FA5}">
                      <a16:colId xmlns:a16="http://schemas.microsoft.com/office/drawing/2014/main" xmlns="" val="3744673624"/>
                    </a:ext>
                  </a:extLst>
                </a:gridCol>
                <a:gridCol w="5130698">
                  <a:extLst>
                    <a:ext uri="{9D8B030D-6E8A-4147-A177-3AD203B41FA5}">
                      <a16:colId xmlns:a16="http://schemas.microsoft.com/office/drawing/2014/main" xmlns="" val="2283828386"/>
                    </a:ext>
                  </a:extLst>
                </a:gridCol>
              </a:tblGrid>
              <a:tr h="1331736">
                <a:tc>
                  <a:txBody>
                    <a:bodyPr/>
                    <a:lstStyle/>
                    <a:p>
                      <a:r>
                        <a:rPr lang="en-US" b="1" dirty="0"/>
                        <a:t>Objectives</a:t>
                      </a:r>
                      <a:endParaRPr lang="en-IN" b="1" dirty="0"/>
                    </a:p>
                  </a:txBody>
                  <a:tcPr anchor="ctr"/>
                </a:tc>
                <a:tc gridSpan="2">
                  <a:txBody>
                    <a:bodyPr/>
                    <a:lstStyle/>
                    <a:p>
                      <a:pPr marL="174625" indent="-174625">
                        <a:buFont typeface="Arial" panose="020B0604020202020204" pitchFamily="34" charset="0"/>
                        <a:buChar char="•"/>
                      </a:pPr>
                      <a:r>
                        <a:rPr lang="en-US" sz="1600" dirty="0"/>
                        <a:t>Promote quality manufacturing using advanced technologies with minimal environmental impact. Build a ZED ecosystem to boost MSME competitiveness and export readiness.</a:t>
                      </a:r>
                    </a:p>
                    <a:p>
                      <a:pPr marL="174625" indent="-174625">
                        <a:buFont typeface="Arial" panose="020B0604020202020204" pitchFamily="34" charset="0"/>
                        <a:buChar char="•"/>
                      </a:pPr>
                      <a:r>
                        <a:rPr lang="en-US" sz="1600" dirty="0"/>
                        <a:t>Recognize MSMEs adopting ZED practices and incentivize higher certification levels.</a:t>
                      </a:r>
                    </a:p>
                    <a:p>
                      <a:pPr marL="174625" indent="-174625">
                        <a:buFont typeface="Arial" panose="020B0604020202020204" pitchFamily="34" charset="0"/>
                        <a:buChar char="•"/>
                      </a:pPr>
                      <a:r>
                        <a:rPr lang="en-US" sz="1600" dirty="0"/>
                        <a:t>Raise public awareness about Zero Defect, Zero Effect products.</a:t>
                      </a:r>
                    </a:p>
                    <a:p>
                      <a:pPr marL="174625" indent="-174625">
                        <a:buFont typeface="Arial" panose="020B0604020202020204" pitchFamily="34" charset="0"/>
                        <a:buChar char="•"/>
                      </a:pPr>
                      <a:r>
                        <a:rPr lang="en-US" sz="1600" dirty="0"/>
                        <a:t>Support government policy and investment decisions through performance insights.</a:t>
                      </a:r>
                    </a:p>
                  </a:txBody>
                  <a:tcPr anchor="ctr"/>
                </a:tc>
                <a:tc hMerge="1">
                  <a:txBody>
                    <a:bodyPr/>
                    <a:lstStyle/>
                    <a:p>
                      <a:endParaRPr lang="en-IN"/>
                    </a:p>
                  </a:txBody>
                  <a:tcPr/>
                </a:tc>
                <a:extLst>
                  <a:ext uri="{0D108BD9-81ED-4DB2-BD59-A6C34878D82A}">
                    <a16:rowId xmlns:a16="http://schemas.microsoft.com/office/drawing/2014/main" xmlns="" val="812074258"/>
                  </a:ext>
                </a:extLst>
              </a:tr>
              <a:tr h="2636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a:txBody>
                    <a:bodyPr/>
                    <a:lstStyle/>
                    <a:p>
                      <a:pPr marL="0" indent="0" algn="l">
                        <a:buNone/>
                      </a:pPr>
                      <a:r>
                        <a:rPr lang="en-US" sz="1800" b="1" i="0" u="sng" kern="1200" dirty="0">
                          <a:solidFill>
                            <a:schemeClr val="tx1"/>
                          </a:solidFill>
                          <a:effectLst/>
                          <a:latin typeface="+mn-lt"/>
                          <a:ea typeface="+mn-ea"/>
                          <a:cs typeface="+mn-cs"/>
                        </a:rPr>
                        <a:t>Cost of Certification</a:t>
                      </a:r>
                      <a:r>
                        <a:rPr lang="en-US" sz="1600" dirty="0"/>
                        <a:t/>
                      </a:r>
                      <a:br>
                        <a:rPr lang="en-US" sz="1600" dirty="0"/>
                      </a:br>
                      <a:r>
                        <a:rPr lang="en-US" sz="1800" b="0" i="0" kern="1200" dirty="0">
                          <a:solidFill>
                            <a:schemeClr val="tx1"/>
                          </a:solidFill>
                          <a:effectLst/>
                          <a:latin typeface="+mn-lt"/>
                          <a:ea typeface="+mn-ea"/>
                          <a:cs typeface="+mn-cs"/>
                        </a:rPr>
                        <a:t>a) a) Certification Level 1: BRONZE: Rs. 10,000/-</a:t>
                      </a:r>
                      <a:r>
                        <a:rPr lang="en-US" sz="1600" dirty="0"/>
                        <a:t/>
                      </a:r>
                      <a:br>
                        <a:rPr lang="en-US" sz="1600" dirty="0"/>
                      </a:br>
                      <a:r>
                        <a:rPr lang="en-US" sz="1800" b="0" i="0" kern="1200" dirty="0">
                          <a:solidFill>
                            <a:schemeClr val="tx1"/>
                          </a:solidFill>
                          <a:effectLst/>
                          <a:latin typeface="+mn-lt"/>
                          <a:ea typeface="+mn-ea"/>
                          <a:cs typeface="+mn-cs"/>
                        </a:rPr>
                        <a:t>b) b) Certification Level 2: SILVER: Rs. 40,000/-</a:t>
                      </a:r>
                      <a:r>
                        <a:rPr lang="en-US" sz="1600" dirty="0"/>
                        <a:t/>
                      </a:r>
                      <a:br>
                        <a:rPr lang="en-US" sz="1600" dirty="0"/>
                      </a:br>
                      <a:r>
                        <a:rPr lang="en-US" sz="1800" b="0" i="0" kern="1200" dirty="0">
                          <a:solidFill>
                            <a:schemeClr val="tx1"/>
                          </a:solidFill>
                          <a:effectLst/>
                          <a:latin typeface="+mn-lt"/>
                          <a:ea typeface="+mn-ea"/>
                          <a:cs typeface="+mn-cs"/>
                        </a:rPr>
                        <a:t>c) c) Certification Level 3: GOLD: Rs. 90,000/-</a:t>
                      </a:r>
                    </a:p>
                    <a:p>
                      <a:pPr marL="0" indent="0" algn="l">
                        <a:buNone/>
                      </a:pPr>
                      <a:endParaRPr lang="en-US" sz="1800" b="1" i="0" kern="1200" dirty="0">
                        <a:solidFill>
                          <a:schemeClr val="tx1"/>
                        </a:solidFill>
                        <a:effectLst/>
                        <a:latin typeface="+mn-lt"/>
                        <a:ea typeface="+mn-ea"/>
                        <a:cs typeface="+mn-cs"/>
                      </a:endParaRPr>
                    </a:p>
                    <a:p>
                      <a:pPr marL="0" indent="0" algn="l">
                        <a:buNone/>
                      </a:pPr>
                      <a:r>
                        <a:rPr lang="en-US" sz="1800" b="1" i="0" kern="1200" dirty="0">
                          <a:solidFill>
                            <a:schemeClr val="tx1"/>
                          </a:solidFill>
                          <a:effectLst/>
                          <a:latin typeface="+mn-lt"/>
                          <a:ea typeface="+mn-ea"/>
                          <a:cs typeface="+mn-cs"/>
                        </a:rPr>
                        <a:t>Subsidy on cost of ZED certification:</a:t>
                      </a:r>
                    </a:p>
                    <a:p>
                      <a:pPr marL="0" indent="0" algn="just">
                        <a:buNone/>
                      </a:pPr>
                      <a:r>
                        <a:rPr lang="en-US" sz="1600" dirty="0"/>
                        <a:t>• Joining Reward of Rs. 10,000/- (Bronze will become free if availed)</a:t>
                      </a:r>
                    </a:p>
                    <a:p>
                      <a:pPr marL="0" indent="0" algn="just">
                        <a:buNone/>
                      </a:pPr>
                      <a:r>
                        <a:rPr lang="en-US" sz="1600" dirty="0"/>
                        <a:t>• 80-60-50% for Bronze, Silver &amp; Gold ZED certified MSMEs</a:t>
                      </a:r>
                      <a:endParaRPr lang="en-IN" sz="1600" dirty="0"/>
                    </a:p>
                  </a:txBody>
                  <a:tcPr anchor="ctr"/>
                </a:tc>
                <a:tc>
                  <a:txBody>
                    <a:bodyPr/>
                    <a:lstStyle/>
                    <a:p>
                      <a:pPr algn="l"/>
                      <a:r>
                        <a:rPr lang="en-IN" sz="1800" b="1" i="0" kern="1200" dirty="0">
                          <a:solidFill>
                            <a:schemeClr val="tx1"/>
                          </a:solidFill>
                          <a:effectLst/>
                          <a:latin typeface="+mn-lt"/>
                          <a:ea typeface="+mn-ea"/>
                          <a:cs typeface="+mn-cs"/>
                        </a:rPr>
                        <a:t>Additional subsidy </a:t>
                      </a:r>
                      <a:r>
                        <a:rPr lang="en-US" sz="1800" b="1" i="0" kern="1200" dirty="0">
                          <a:solidFill>
                            <a:schemeClr val="tx1"/>
                          </a:solidFill>
                          <a:effectLst/>
                          <a:latin typeface="+mn-lt"/>
                          <a:ea typeface="+mn-ea"/>
                          <a:cs typeface="+mn-cs"/>
                        </a:rPr>
                        <a:t>: </a:t>
                      </a:r>
                    </a:p>
                    <a:p>
                      <a:pPr algn="l"/>
                      <a:r>
                        <a:rPr lang="en-US" sz="1800" b="0" i="0" kern="1200" dirty="0">
                          <a:solidFill>
                            <a:schemeClr val="tx1"/>
                          </a:solidFill>
                          <a:effectLst/>
                          <a:latin typeface="+mn-lt"/>
                          <a:ea typeface="+mn-ea"/>
                          <a:cs typeface="+mn-cs"/>
                        </a:rPr>
                        <a:t>• 10% for Women/SC/ST owned MSMEs OR MSMEs in NER/Himalayan/LWE/Island territories/aspirational districts.</a:t>
                      </a:r>
                      <a:r>
                        <a:rPr lang="en-US" sz="1600" dirty="0"/>
                        <a:t/>
                      </a:r>
                      <a:br>
                        <a:rPr lang="en-US" sz="1600" dirty="0"/>
                      </a:br>
                      <a:r>
                        <a:rPr lang="en-US" sz="1600" dirty="0"/>
                        <a:t/>
                      </a:r>
                      <a:br>
                        <a:rPr lang="en-US" sz="1600" dirty="0"/>
                      </a:br>
                      <a:r>
                        <a:rPr lang="en-US" sz="1800" b="0" i="0" kern="1200" dirty="0">
                          <a:solidFill>
                            <a:schemeClr val="tx1"/>
                          </a:solidFill>
                          <a:effectLst/>
                          <a:latin typeface="+mn-lt"/>
                          <a:ea typeface="+mn-ea"/>
                          <a:cs typeface="+mn-cs"/>
                        </a:rPr>
                        <a:t>• 5% for MSMEs which are also a part of the SFURTI OR Micro &amp; Small Enterprises - Cluster Development </a:t>
                      </a:r>
                      <a:r>
                        <a:rPr lang="en-US" sz="1800" b="0" i="0" kern="1200" dirty="0" err="1">
                          <a:solidFill>
                            <a:schemeClr val="tx1"/>
                          </a:solidFill>
                          <a:effectLst/>
                          <a:latin typeface="+mn-lt"/>
                          <a:ea typeface="+mn-ea"/>
                          <a:cs typeface="+mn-cs"/>
                        </a:rPr>
                        <a:t>Programme</a:t>
                      </a:r>
                      <a:r>
                        <a:rPr lang="en-US" sz="1800" b="0" i="0" kern="1200" dirty="0">
                          <a:solidFill>
                            <a:schemeClr val="tx1"/>
                          </a:solidFill>
                          <a:effectLst/>
                          <a:latin typeface="+mn-lt"/>
                          <a:ea typeface="+mn-ea"/>
                          <a:cs typeface="+mn-cs"/>
                        </a:rPr>
                        <a:t> (MSE-CDP) of the Ministry</a:t>
                      </a:r>
                      <a:endParaRPr lang="en-US" sz="1700" dirty="0"/>
                    </a:p>
                  </a:txBody>
                  <a:tcPr anchor="ctr"/>
                </a:tc>
                <a:extLst>
                  <a:ext uri="{0D108BD9-81ED-4DB2-BD59-A6C34878D82A}">
                    <a16:rowId xmlns:a16="http://schemas.microsoft.com/office/drawing/2014/main" xmlns="" val="2323366279"/>
                  </a:ext>
                </a:extLst>
              </a:tr>
              <a:tr h="826441">
                <a:tc>
                  <a:txBody>
                    <a:bodyPr/>
                    <a:lstStyle/>
                    <a:p>
                      <a:pPr marL="0" algn="l" defTabSz="914400" rtl="0" eaLnBrk="1" latinLnBrk="0" hangingPunct="1"/>
                      <a:r>
                        <a:rPr lang="en-IN" sz="1400" b="1" kern="1200" dirty="0">
                          <a:solidFill>
                            <a:schemeClr val="tx1"/>
                          </a:solidFill>
                          <a:latin typeface="+mn-lt"/>
                          <a:ea typeface="+mn-ea"/>
                          <a:cs typeface="+mn-cs"/>
                        </a:rPr>
                        <a:t>Who can apply?</a:t>
                      </a:r>
                    </a:p>
                  </a:txBody>
                  <a:tcPr anchor="ctr"/>
                </a:tc>
                <a:tc gridSpan="2">
                  <a:txBody>
                    <a:bodyPr/>
                    <a:lstStyle/>
                    <a:p>
                      <a:pPr algn="just"/>
                      <a:r>
                        <a:rPr lang="en-US" sz="1800" b="0" i="0" kern="1200" dirty="0">
                          <a:solidFill>
                            <a:schemeClr val="tx1"/>
                          </a:solidFill>
                          <a:effectLst/>
                          <a:latin typeface="+mn-lt"/>
                          <a:ea typeface="+mn-ea"/>
                          <a:cs typeface="+mn-cs"/>
                        </a:rPr>
                        <a:t>All MSMEs registered with the UDYAM registration portal (of the M/o MSME)</a:t>
                      </a:r>
                      <a:endParaRPr lang="en-US" sz="1700" dirty="0"/>
                    </a:p>
                  </a:txBody>
                  <a:tcPr anchor="ctr"/>
                </a:tc>
                <a:tc hMerge="1">
                  <a:txBody>
                    <a:bodyPr/>
                    <a:lstStyle/>
                    <a:p>
                      <a:endParaRPr lang="en-IN"/>
                    </a:p>
                  </a:txBody>
                  <a:tcPr/>
                </a:tc>
                <a:extLst>
                  <a:ext uri="{0D108BD9-81ED-4DB2-BD59-A6C34878D82A}">
                    <a16:rowId xmlns:a16="http://schemas.microsoft.com/office/drawing/2014/main" xmlns="" val="98383656"/>
                  </a:ext>
                </a:extLst>
              </a:tr>
              <a:tr h="617838">
                <a:tc>
                  <a:txBody>
                    <a:bodyPr/>
                    <a:lstStyle/>
                    <a:p>
                      <a:r>
                        <a:rPr lang="en-IN" sz="1400" b="1" i="0" kern="1200" dirty="0">
                          <a:solidFill>
                            <a:schemeClr val="tx1"/>
                          </a:solidFill>
                          <a:effectLst/>
                          <a:latin typeface="+mn-lt"/>
                          <a:ea typeface="+mn-ea"/>
                          <a:cs typeface="+mn-cs"/>
                        </a:rPr>
                        <a:t>How to apply?</a:t>
                      </a:r>
                      <a:endParaRPr lang="en-IN" sz="1400" b="1" dirty="0"/>
                    </a:p>
                  </a:txBody>
                  <a:tcPr anchor="ctr"/>
                </a:tc>
                <a:tc gridSpan="2">
                  <a:txBody>
                    <a:bodyPr/>
                    <a:lstStyle/>
                    <a:p>
                      <a:pPr algn="l"/>
                      <a:r>
                        <a:rPr lang="en-US" sz="1800" b="0" i="0" kern="1200" dirty="0">
                          <a:solidFill>
                            <a:schemeClr val="tx1"/>
                          </a:solidFill>
                          <a:effectLst/>
                          <a:latin typeface="+mn-lt"/>
                          <a:ea typeface="+mn-ea"/>
                          <a:cs typeface="+mn-cs"/>
                        </a:rPr>
                        <a:t>Eligible MSMEs shall apply through online portal : </a:t>
                      </a:r>
                    </a:p>
                    <a:p>
                      <a:pPr algn="l"/>
                      <a:r>
                        <a:rPr lang="en-US" sz="1800" b="0" i="0" kern="1200" dirty="0">
                          <a:solidFill>
                            <a:schemeClr val="tx1"/>
                          </a:solidFill>
                          <a:effectLst/>
                          <a:latin typeface="+mn-lt"/>
                          <a:ea typeface="+mn-ea"/>
                          <a:cs typeface="+mn-cs"/>
                          <a:hlinkClick r:id="rId2"/>
                        </a:rPr>
                        <a:t>https://loginzed.msme.gov.in/Msme/Login</a:t>
                      </a:r>
                      <a:endParaRPr lang="en-US" sz="1800" b="0" i="0" u="none" strike="noStrike" kern="1200" dirty="0">
                        <a:solidFill>
                          <a:schemeClr val="tx1"/>
                        </a:solidFill>
                        <a:effectLst/>
                        <a:latin typeface="+mn-lt"/>
                        <a:ea typeface="+mn-ea"/>
                        <a:cs typeface="+mn-cs"/>
                      </a:endParaRPr>
                    </a:p>
                  </a:txBody>
                  <a:tcPr anchor="ctr"/>
                </a:tc>
                <a:tc hMerge="1">
                  <a:txBody>
                    <a:bodyPr/>
                    <a:lstStyle/>
                    <a:p>
                      <a:endParaRPr lang="en-IN"/>
                    </a:p>
                  </a:txBody>
                  <a:tcP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0A6802CC-0193-3D77-EBC6-7C0B56468317}"/>
              </a:ext>
            </a:extLst>
          </p:cNvPr>
          <p:cNvCxnSpPr>
            <a:cxnSpLocks/>
          </p:cNvCxnSpPr>
          <p:nvPr/>
        </p:nvCxnSpPr>
        <p:spPr>
          <a:xfrm>
            <a:off x="2496000" y="81838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4F8DB9B4-0B6B-ABB6-EE57-4538C71CC89E}"/>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pic>
        <p:nvPicPr>
          <p:cNvPr id="4" name="Picture 3">
            <a:extLst>
              <a:ext uri="{FF2B5EF4-FFF2-40B4-BE49-F238E27FC236}">
                <a16:creationId xmlns:a16="http://schemas.microsoft.com/office/drawing/2014/main" xmlns="" id="{A3F62305-9985-6488-2FCC-0135B11169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0246280" y="5188197"/>
            <a:ext cx="1384921" cy="1384921"/>
          </a:xfrm>
          <a:prstGeom prst="rect">
            <a:avLst/>
          </a:prstGeom>
        </p:spPr>
      </p:pic>
    </p:spTree>
    <p:extLst>
      <p:ext uri="{BB962C8B-B14F-4D97-AF65-F5344CB8AC3E}">
        <p14:creationId xmlns:p14="http://schemas.microsoft.com/office/powerpoint/2010/main" val="158517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47D7F7-67D8-4FF2-4B64-1A1DD35E0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7DDBA6A-3E70-AD1D-440C-A419C2EC2DAF}"/>
              </a:ext>
            </a:extLst>
          </p:cNvPr>
          <p:cNvSpPr>
            <a:spLocks noGrp="1"/>
          </p:cNvSpPr>
          <p:nvPr>
            <p:ph type="title"/>
          </p:nvPr>
        </p:nvSpPr>
        <p:spPr>
          <a:xfrm>
            <a:off x="838200" y="342527"/>
            <a:ext cx="10515600" cy="510230"/>
          </a:xfrm>
        </p:spPr>
        <p:txBody>
          <a:bodyPr>
            <a:noAutofit/>
          </a:bodyPr>
          <a:lstStyle/>
          <a:p>
            <a:pPr algn="ctr" fontAlgn="base"/>
            <a:r>
              <a:rPr lang="en-IN" sz="3600" b="1" dirty="0"/>
              <a:t>MSME-COMPETITIVE (LEAN)</a:t>
            </a:r>
          </a:p>
        </p:txBody>
      </p:sp>
      <p:graphicFrame>
        <p:nvGraphicFramePr>
          <p:cNvPr id="6" name="Content Placeholder 5">
            <a:extLst>
              <a:ext uri="{FF2B5EF4-FFF2-40B4-BE49-F238E27FC236}">
                <a16:creationId xmlns:a16="http://schemas.microsoft.com/office/drawing/2014/main" xmlns="" id="{EB288976-3452-36C2-EB79-D33351DDF73F}"/>
              </a:ext>
            </a:extLst>
          </p:cNvPr>
          <p:cNvGraphicFramePr>
            <a:graphicFrameLocks noGrp="1"/>
          </p:cNvGraphicFramePr>
          <p:nvPr>
            <p:ph idx="1"/>
            <p:extLst>
              <p:ext uri="{D42A27DB-BD31-4B8C-83A1-F6EECF244321}">
                <p14:modId xmlns:p14="http://schemas.microsoft.com/office/powerpoint/2010/main" val="3666494035"/>
              </p:ext>
            </p:extLst>
          </p:nvPr>
        </p:nvGraphicFramePr>
        <p:xfrm>
          <a:off x="450783" y="1062141"/>
          <a:ext cx="11378666" cy="5101442"/>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9989880">
                  <a:extLst>
                    <a:ext uri="{9D8B030D-6E8A-4147-A177-3AD203B41FA5}">
                      <a16:colId xmlns:a16="http://schemas.microsoft.com/office/drawing/2014/main" xmlns="" val="3744673624"/>
                    </a:ext>
                  </a:extLst>
                </a:gridCol>
              </a:tblGrid>
              <a:tr h="1532203">
                <a:tc>
                  <a:txBody>
                    <a:bodyPr/>
                    <a:lstStyle/>
                    <a:p>
                      <a:r>
                        <a:rPr lang="en-US" b="1" dirty="0"/>
                        <a:t>Objectives</a:t>
                      </a:r>
                      <a:endParaRPr lang="en-IN" b="1" dirty="0"/>
                    </a:p>
                  </a:txBody>
                  <a:tcPr anchor="ctr"/>
                </a:tc>
                <a:tc>
                  <a:txBody>
                    <a:bodyPr/>
                    <a:lstStyle/>
                    <a:p>
                      <a:pPr marL="0" indent="0" algn="just">
                        <a:buFont typeface="Arial" panose="020B0604020202020204" pitchFamily="34" charset="0"/>
                        <a:buNone/>
                      </a:pPr>
                      <a:r>
                        <a:rPr lang="en-US" sz="1800" b="0" i="0" kern="1200" dirty="0">
                          <a:solidFill>
                            <a:schemeClr val="tx1"/>
                          </a:solidFill>
                          <a:effectLst/>
                          <a:latin typeface="+mn-lt"/>
                          <a:ea typeface="+mn-ea"/>
                          <a:cs typeface="+mn-cs"/>
                        </a:rPr>
                        <a:t>MSME Competitive (Lean) Scheme is an extensive drive on the part of Ministry of Micro, Small and Medium Enterprises for enhancing the competitiveness of MSME Sectors through implementation of Lean Tools and Techniques. Lean Tools and Techniques are a tested and proven methodology for improving the competitiveness of MSME sector.</a:t>
                      </a:r>
                      <a:endParaRPr lang="en-US" sz="1600" dirty="0"/>
                    </a:p>
                  </a:txBody>
                  <a:tcPr anchor="ctr"/>
                </a:tc>
                <a:extLst>
                  <a:ext uri="{0D108BD9-81ED-4DB2-BD59-A6C34878D82A}">
                    <a16:rowId xmlns:a16="http://schemas.microsoft.com/office/drawing/2014/main" xmlns="" val="812074258"/>
                  </a:ext>
                </a:extLst>
              </a:tr>
              <a:tr h="212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a:txBody>
                    <a:bodyPr/>
                    <a:lstStyle/>
                    <a:p>
                      <a:pPr marL="0" indent="0" algn="l">
                        <a:buNone/>
                      </a:pPr>
                      <a:r>
                        <a:rPr lang="en-US" sz="1800" b="1" i="0" kern="1200" dirty="0">
                          <a:solidFill>
                            <a:schemeClr val="tx1"/>
                          </a:solidFill>
                          <a:effectLst/>
                          <a:latin typeface="+mn-lt"/>
                          <a:ea typeface="+mn-ea"/>
                          <a:cs typeface="+mn-cs"/>
                        </a:rPr>
                        <a:t>Cost of Implementation:</a:t>
                      </a:r>
                      <a:r>
                        <a:rPr lang="en-US" sz="1800" b="0" i="0" kern="1200" dirty="0">
                          <a:solidFill>
                            <a:schemeClr val="tx1"/>
                          </a:solidFill>
                          <a:effectLst/>
                          <a:latin typeface="+mn-lt"/>
                          <a:ea typeface="+mn-ea"/>
                          <a:cs typeface="+mn-cs"/>
                        </a:rPr>
                        <a:t> Basic-Free; Intermediate- Rs. 1,20,000/-; Advance- Rs. 2,40,000/-</a:t>
                      </a:r>
                      <a:r>
                        <a:rPr lang="en-US" sz="1600" dirty="0"/>
                        <a:t/>
                      </a:r>
                      <a:br>
                        <a:rPr lang="en-US" sz="1600" dirty="0"/>
                      </a:br>
                      <a:r>
                        <a:rPr lang="en-US" sz="1600" dirty="0"/>
                        <a:t/>
                      </a:r>
                      <a:br>
                        <a:rPr lang="en-US" sz="1600" dirty="0"/>
                      </a:br>
                      <a:r>
                        <a:rPr lang="en-US" sz="1800" b="0" i="0" kern="1200" dirty="0">
                          <a:solidFill>
                            <a:schemeClr val="tx1"/>
                          </a:solidFill>
                          <a:effectLst/>
                          <a:latin typeface="+mn-lt"/>
                          <a:ea typeface="+mn-ea"/>
                          <a:cs typeface="+mn-cs"/>
                        </a:rPr>
                        <a:t>Financial Assistance to group of MSME Units for adoption of Lean tools/techniques</a:t>
                      </a:r>
                      <a:r>
                        <a:rPr lang="en-US" sz="1600" dirty="0"/>
                        <a:t/>
                      </a:r>
                      <a:br>
                        <a:rPr lang="en-US" sz="1600" dirty="0"/>
                      </a:br>
                      <a:r>
                        <a:rPr lang="en-US" sz="1600" dirty="0"/>
                        <a:t/>
                      </a:r>
                      <a:br>
                        <a:rPr lang="en-US" sz="1600" dirty="0"/>
                      </a:br>
                      <a:r>
                        <a:rPr lang="en-US" sz="1800" b="0" i="0" kern="1200" dirty="0">
                          <a:solidFill>
                            <a:schemeClr val="tx1"/>
                          </a:solidFill>
                          <a:effectLst/>
                          <a:latin typeface="+mn-lt"/>
                          <a:ea typeface="+mn-ea"/>
                          <a:cs typeface="+mn-cs"/>
                        </a:rPr>
                        <a:t>Subsidy on cost of Implementation: 90% of Total Cost of Implementation</a:t>
                      </a:r>
                      <a:endParaRPr lang="en-IN" sz="1600" dirty="0"/>
                    </a:p>
                  </a:txBody>
                  <a:tcPr anchor="ctr"/>
                </a:tc>
                <a:extLst>
                  <a:ext uri="{0D108BD9-81ED-4DB2-BD59-A6C34878D82A}">
                    <a16:rowId xmlns:a16="http://schemas.microsoft.com/office/drawing/2014/main" xmlns="" val="2323366279"/>
                  </a:ext>
                </a:extLst>
              </a:tr>
              <a:tr h="826441">
                <a:tc>
                  <a:txBody>
                    <a:bodyPr/>
                    <a:lstStyle/>
                    <a:p>
                      <a:pPr marL="0" algn="l" defTabSz="914400" rtl="0" eaLnBrk="1" latinLnBrk="0" hangingPunct="1"/>
                      <a:r>
                        <a:rPr lang="en-IN" sz="1400" b="1" kern="1200" dirty="0">
                          <a:solidFill>
                            <a:schemeClr val="tx1"/>
                          </a:solidFill>
                          <a:latin typeface="+mn-lt"/>
                          <a:ea typeface="+mn-ea"/>
                          <a:cs typeface="+mn-cs"/>
                        </a:rPr>
                        <a:t>Who can apply?</a:t>
                      </a:r>
                    </a:p>
                  </a:txBody>
                  <a:tcPr anchor="ctr"/>
                </a:tc>
                <a:tc>
                  <a:txBody>
                    <a:bodyPr/>
                    <a:lstStyle/>
                    <a:p>
                      <a:pPr algn="just"/>
                      <a:r>
                        <a:rPr lang="en-US" sz="1800" b="0" i="0" kern="1200" dirty="0">
                          <a:solidFill>
                            <a:schemeClr val="tx1"/>
                          </a:solidFill>
                          <a:effectLst/>
                          <a:latin typeface="+mn-lt"/>
                          <a:ea typeface="+mn-ea"/>
                          <a:cs typeface="+mn-cs"/>
                        </a:rPr>
                        <a:t>All MSMEs registered with the UDYAM registration portal (of the M/o MSME)</a:t>
                      </a:r>
                      <a:endParaRPr lang="en-US" sz="1700" dirty="0"/>
                    </a:p>
                  </a:txBody>
                  <a:tcPr anchor="ctr"/>
                </a:tc>
                <a:extLst>
                  <a:ext uri="{0D108BD9-81ED-4DB2-BD59-A6C34878D82A}">
                    <a16:rowId xmlns:a16="http://schemas.microsoft.com/office/drawing/2014/main" xmlns="" val="98383656"/>
                  </a:ext>
                </a:extLst>
              </a:tr>
              <a:tr h="617838">
                <a:tc>
                  <a:txBody>
                    <a:bodyPr/>
                    <a:lstStyle/>
                    <a:p>
                      <a:r>
                        <a:rPr lang="en-IN" sz="1400" b="1" i="0" kern="1200" dirty="0">
                          <a:solidFill>
                            <a:schemeClr val="tx1"/>
                          </a:solidFill>
                          <a:effectLst/>
                          <a:latin typeface="+mn-lt"/>
                          <a:ea typeface="+mn-ea"/>
                          <a:cs typeface="+mn-cs"/>
                        </a:rPr>
                        <a:t>How to apply?</a:t>
                      </a:r>
                      <a:endParaRPr lang="en-IN" sz="1400" b="1" dirty="0"/>
                    </a:p>
                  </a:txBody>
                  <a:tcPr anchor="ctr"/>
                </a:tc>
                <a:tc>
                  <a:txBody>
                    <a:bodyPr/>
                    <a:lstStyle/>
                    <a:p>
                      <a:pPr algn="l"/>
                      <a:r>
                        <a:rPr lang="en-US" sz="1800" b="0" i="0" kern="1200" dirty="0">
                          <a:solidFill>
                            <a:schemeClr val="tx1"/>
                          </a:solidFill>
                          <a:effectLst/>
                          <a:latin typeface="+mn-lt"/>
                          <a:ea typeface="+mn-ea"/>
                          <a:cs typeface="+mn-cs"/>
                        </a:rPr>
                        <a:t>Eligible MSMEs shall apply through online portal </a:t>
                      </a:r>
                    </a:p>
                  </a:txBody>
                  <a:tcPr anchor="ct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B607EB7A-C17D-9CB7-8318-513C86AAE8E2}"/>
              </a:ext>
            </a:extLst>
          </p:cNvPr>
          <p:cNvCxnSpPr>
            <a:cxnSpLocks/>
          </p:cNvCxnSpPr>
          <p:nvPr/>
        </p:nvCxnSpPr>
        <p:spPr>
          <a:xfrm>
            <a:off x="2496000" y="839648"/>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BDDF653F-0918-A588-8BE3-35FC9B86752F}"/>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pic>
        <p:nvPicPr>
          <p:cNvPr id="3074" name="Picture 2" descr="MSME Competitive Lean Scheme | HQEPL">
            <a:extLst>
              <a:ext uri="{FF2B5EF4-FFF2-40B4-BE49-F238E27FC236}">
                <a16:creationId xmlns:a16="http://schemas.microsoft.com/office/drawing/2014/main" xmlns="" id="{A10DD5BD-D873-E0F4-81BE-D4E1E95F8F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6172" y1="13198" x2="66016" y2="11675"/>
                        <a14:backgroundMark x1="89453" y1="26396" x2="96875" y2="50254"/>
                        <a14:backgroundMark x1="96875" y1="50254" x2="96875" y2="50254"/>
                        <a14:backgroundMark x1="15625" y1="90355" x2="57422" y2="83756"/>
                        <a14:backgroundMark x1="57422" y1="83756" x2="57422" y2="83756"/>
                        <a14:backgroundMark x1="4297" y1="71574" x2="2344" y2="52284"/>
                      </a14:backgroundRemoval>
                    </a14:imgEffect>
                  </a14:imgLayer>
                </a14:imgProps>
              </a:ext>
              <a:ext uri="{28A0092B-C50C-407E-A947-70E740481C1C}">
                <a14:useLocalDpi xmlns:a14="http://schemas.microsoft.com/office/drawing/2010/main" val="0"/>
              </a:ext>
            </a:extLst>
          </a:blip>
          <a:srcRect/>
          <a:stretch>
            <a:fillRect/>
          </a:stretch>
        </p:blipFill>
        <p:spPr bwMode="auto">
          <a:xfrm>
            <a:off x="9391049" y="4702846"/>
            <a:ext cx="2438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6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EBAE43-C674-814F-EC5C-59004E836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7986A9A-5FE9-F18E-ACCF-2EE355BB61E1}"/>
              </a:ext>
            </a:extLst>
          </p:cNvPr>
          <p:cNvSpPr>
            <a:spLocks noGrp="1"/>
          </p:cNvSpPr>
          <p:nvPr>
            <p:ph type="title"/>
          </p:nvPr>
        </p:nvSpPr>
        <p:spPr>
          <a:xfrm>
            <a:off x="838200" y="342527"/>
            <a:ext cx="10515600" cy="510230"/>
          </a:xfrm>
        </p:spPr>
        <p:txBody>
          <a:bodyPr>
            <a:noAutofit/>
          </a:bodyPr>
          <a:lstStyle/>
          <a:p>
            <a:pPr algn="ctr" fontAlgn="base"/>
            <a:r>
              <a:rPr lang="en-US" sz="3200" b="1" dirty="0"/>
              <a:t>MSME- Innovative (Incubation, IPR, Design and Digital MSME)</a:t>
            </a:r>
            <a:endParaRPr lang="en-IN" sz="2400" b="1" dirty="0"/>
          </a:p>
        </p:txBody>
      </p:sp>
      <p:graphicFrame>
        <p:nvGraphicFramePr>
          <p:cNvPr id="6" name="Content Placeholder 5">
            <a:extLst>
              <a:ext uri="{FF2B5EF4-FFF2-40B4-BE49-F238E27FC236}">
                <a16:creationId xmlns:a16="http://schemas.microsoft.com/office/drawing/2014/main" xmlns="" id="{1D5731A2-C2F8-6EE3-72BF-372A3AC17D67}"/>
              </a:ext>
            </a:extLst>
          </p:cNvPr>
          <p:cNvGraphicFramePr>
            <a:graphicFrameLocks noGrp="1"/>
          </p:cNvGraphicFramePr>
          <p:nvPr>
            <p:ph idx="1"/>
            <p:extLst>
              <p:ext uri="{D42A27DB-BD31-4B8C-83A1-F6EECF244321}">
                <p14:modId xmlns:p14="http://schemas.microsoft.com/office/powerpoint/2010/main" val="1799465147"/>
              </p:ext>
            </p:extLst>
          </p:nvPr>
        </p:nvGraphicFramePr>
        <p:xfrm>
          <a:off x="450783" y="966444"/>
          <a:ext cx="11378666" cy="5551014"/>
        </p:xfrm>
        <a:graphic>
          <a:graphicData uri="http://schemas.openxmlformats.org/drawingml/2006/table">
            <a:tbl>
              <a:tblPr firstRow="1" bandRow="1">
                <a:tableStyleId>{5940675A-B579-460E-94D1-54222C63F5DA}</a:tableStyleId>
              </a:tblPr>
              <a:tblGrid>
                <a:gridCol w="1175998">
                  <a:extLst>
                    <a:ext uri="{9D8B030D-6E8A-4147-A177-3AD203B41FA5}">
                      <a16:colId xmlns:a16="http://schemas.microsoft.com/office/drawing/2014/main" xmlns="" val="588838254"/>
                    </a:ext>
                  </a:extLst>
                </a:gridCol>
                <a:gridCol w="4890977">
                  <a:extLst>
                    <a:ext uri="{9D8B030D-6E8A-4147-A177-3AD203B41FA5}">
                      <a16:colId xmlns:a16="http://schemas.microsoft.com/office/drawing/2014/main" xmlns="" val="3744673624"/>
                    </a:ext>
                  </a:extLst>
                </a:gridCol>
                <a:gridCol w="5311691">
                  <a:extLst>
                    <a:ext uri="{9D8B030D-6E8A-4147-A177-3AD203B41FA5}">
                      <a16:colId xmlns:a16="http://schemas.microsoft.com/office/drawing/2014/main" xmlns="" val="958658603"/>
                    </a:ext>
                  </a:extLst>
                </a:gridCol>
              </a:tblGrid>
              <a:tr h="1529702">
                <a:tc>
                  <a:txBody>
                    <a:bodyPr/>
                    <a:lstStyle/>
                    <a:p>
                      <a:r>
                        <a:rPr lang="en-US" b="1" dirty="0"/>
                        <a:t>Objectives</a:t>
                      </a:r>
                      <a:endParaRPr lang="en-IN" b="1" dirty="0"/>
                    </a:p>
                  </a:txBody>
                  <a:tcPr anchor="ctr"/>
                </a:tc>
                <a:tc gridSpan="2">
                  <a:txBody>
                    <a:bodyPr/>
                    <a:lstStyle/>
                    <a:p>
                      <a:pPr marL="0" indent="0" algn="just">
                        <a:buFont typeface="Arial" panose="020B0604020202020204" pitchFamily="34" charset="0"/>
                        <a:buNone/>
                      </a:pPr>
                      <a:r>
                        <a:rPr lang="en-US" sz="1800" b="0" i="0" kern="1200" dirty="0">
                          <a:solidFill>
                            <a:schemeClr val="tx1"/>
                          </a:solidFill>
                          <a:effectLst/>
                          <a:latin typeface="+mn-lt"/>
                          <a:ea typeface="+mn-ea"/>
                          <a:cs typeface="+mn-cs"/>
                        </a:rPr>
                        <a:t>MSME Innovative is a new concept for MSMEs with a combination of innovation in incubation, design intervention and by protecting IPR in a single mode approach to create awareness amongst MSMEs about India’s innovation and motivate them to become MSME Champions. This will act as a hub for innovation activities facilitating and guiding development of ideas into viable business proposition that can benefit society directly and can be marketed successfully.</a:t>
                      </a:r>
                      <a:endParaRPr lang="en-US" sz="1600" dirty="0"/>
                    </a:p>
                  </a:txBody>
                  <a:tcPr anchor="ctr"/>
                </a:tc>
                <a:tc hMerge="1">
                  <a:txBody>
                    <a:bodyPr/>
                    <a:lstStyle/>
                    <a:p>
                      <a:endParaRPr lang="en-IN"/>
                    </a:p>
                  </a:txBody>
                  <a:tcPr/>
                </a:tc>
                <a:extLst>
                  <a:ext uri="{0D108BD9-81ED-4DB2-BD59-A6C34878D82A}">
                    <a16:rowId xmlns:a16="http://schemas.microsoft.com/office/drawing/2014/main" xmlns="" val="812074258"/>
                  </a:ext>
                </a:extLst>
              </a:tr>
              <a:tr h="2556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gridSpan="2">
                  <a:txBody>
                    <a:bodyPr/>
                    <a:lstStyle/>
                    <a:p>
                      <a:pPr marL="0" indent="0" algn="l">
                        <a:buNone/>
                      </a:pPr>
                      <a:r>
                        <a:rPr lang="en-US" sz="1800" b="1" i="0" u="sng" kern="1200" dirty="0">
                          <a:solidFill>
                            <a:schemeClr val="tx1"/>
                          </a:solidFill>
                          <a:effectLst/>
                          <a:latin typeface="+mn-lt"/>
                          <a:ea typeface="+mn-ea"/>
                          <a:cs typeface="+mn-cs"/>
                        </a:rPr>
                        <a:t>Incubation</a:t>
                      </a:r>
                      <a:r>
                        <a:rPr lang="en-US" sz="1600" dirty="0"/>
                        <a:t/>
                      </a:r>
                      <a:br>
                        <a:rPr lang="en-US" sz="1600" dirty="0"/>
                      </a:br>
                      <a:r>
                        <a:rPr lang="en-US" sz="1800" b="0" i="0" kern="1200" dirty="0">
                          <a:solidFill>
                            <a:schemeClr val="tx1"/>
                          </a:solidFill>
                          <a:effectLst/>
                          <a:latin typeface="+mn-lt"/>
                          <a:ea typeface="+mn-ea"/>
                          <a:cs typeface="+mn-cs"/>
                        </a:rPr>
                        <a:t>• Financial Assistance to HI for developing and nurturing the ideas- up to maximum of Rs. 15 lakh per idea.</a:t>
                      </a:r>
                      <a:r>
                        <a:rPr lang="en-US" sz="1600" dirty="0"/>
                        <a:t/>
                      </a:r>
                      <a:br>
                        <a:rPr lang="en-US" sz="1600" dirty="0"/>
                      </a:br>
                      <a:r>
                        <a:rPr lang="en-US" sz="1800" b="0" i="0" kern="1200" dirty="0">
                          <a:solidFill>
                            <a:schemeClr val="tx1"/>
                          </a:solidFill>
                          <a:effectLst/>
                          <a:latin typeface="+mn-lt"/>
                          <a:ea typeface="+mn-ea"/>
                          <a:cs typeface="+mn-cs"/>
                        </a:rPr>
                        <a:t>• Financial assistance for Plant and Machinery to HI up to Rs. 1.00 cr. (max) - shall be provided for BI for R&amp;D activities and common facilities for </a:t>
                      </a:r>
                      <a:r>
                        <a:rPr lang="en-US" sz="1800" b="0" i="0" kern="1200" dirty="0" err="1">
                          <a:solidFill>
                            <a:schemeClr val="tx1"/>
                          </a:solidFill>
                          <a:effectLst/>
                          <a:latin typeface="+mn-lt"/>
                          <a:ea typeface="+mn-ea"/>
                          <a:cs typeface="+mn-cs"/>
                        </a:rPr>
                        <a:t>incubatees</a:t>
                      </a:r>
                      <a:r>
                        <a:rPr lang="en-US" sz="1800" b="0" i="0" kern="1200" dirty="0">
                          <a:solidFill>
                            <a:schemeClr val="tx1"/>
                          </a:solidFill>
                          <a:effectLst/>
                          <a:latin typeface="+mn-lt"/>
                          <a:ea typeface="+mn-ea"/>
                          <a:cs typeface="+mn-cs"/>
                        </a:rPr>
                        <a:t> of </a:t>
                      </a:r>
                      <a:r>
                        <a:rPr lang="en-US" sz="1800" b="0" i="0" kern="1200">
                          <a:solidFill>
                            <a:schemeClr val="tx1"/>
                          </a:solidFill>
                          <a:effectLst/>
                          <a:latin typeface="+mn-lt"/>
                          <a:ea typeface="+mn-ea"/>
                          <a:cs typeface="+mn-cs"/>
                        </a:rPr>
                        <a:t>BI.</a:t>
                      </a:r>
                      <a:r>
                        <a:rPr lang="en-US" sz="1600" dirty="0"/>
                        <a:t/>
                      </a:r>
                      <a:br>
                        <a:rPr lang="en-US" sz="1600" dirty="0"/>
                      </a:br>
                      <a:r>
                        <a:rPr lang="en-US" sz="1800" b="1" i="0" u="sng" kern="1200" dirty="0">
                          <a:solidFill>
                            <a:schemeClr val="tx1"/>
                          </a:solidFill>
                          <a:effectLst/>
                          <a:latin typeface="+mn-lt"/>
                          <a:ea typeface="+mn-ea"/>
                          <a:cs typeface="+mn-cs"/>
                        </a:rPr>
                        <a:t>Design</a:t>
                      </a:r>
                      <a:r>
                        <a:rPr lang="en-US" sz="1600" dirty="0"/>
                        <a:t/>
                      </a:r>
                      <a:br>
                        <a:rPr lang="en-US" sz="1600" dirty="0"/>
                      </a:br>
                      <a:r>
                        <a:rPr lang="en-US" sz="1800" b="0" i="0" kern="1200" dirty="0">
                          <a:solidFill>
                            <a:schemeClr val="tx1"/>
                          </a:solidFill>
                          <a:effectLst/>
                          <a:latin typeface="+mn-lt"/>
                          <a:ea typeface="+mn-ea"/>
                          <a:cs typeface="+mn-cs"/>
                        </a:rPr>
                        <a:t>• </a:t>
                      </a:r>
                      <a:r>
                        <a:rPr lang="en-US" sz="1800" b="1" i="0" kern="1200" dirty="0">
                          <a:solidFill>
                            <a:schemeClr val="tx1"/>
                          </a:solidFill>
                          <a:effectLst/>
                          <a:latin typeface="+mn-lt"/>
                          <a:ea typeface="+mn-ea"/>
                          <a:cs typeface="+mn-cs"/>
                        </a:rPr>
                        <a:t>Design Project</a:t>
                      </a:r>
                      <a:r>
                        <a:rPr lang="en-US" sz="1800" b="0" i="0" kern="1200" dirty="0">
                          <a:solidFill>
                            <a:schemeClr val="tx1"/>
                          </a:solidFill>
                          <a:effectLst/>
                          <a:latin typeface="+mn-lt"/>
                          <a:ea typeface="+mn-ea"/>
                          <a:cs typeface="+mn-cs"/>
                        </a:rPr>
                        <a:t>: 75% of the total project cost will be contributed by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up to a maximum of Rs. 40 lakh</a:t>
                      </a:r>
                      <a:r>
                        <a:rPr lang="en-US" sz="1600" dirty="0"/>
                        <a:t/>
                      </a:r>
                      <a:br>
                        <a:rPr lang="en-US" sz="1600" dirty="0"/>
                      </a:br>
                      <a:r>
                        <a:rPr lang="en-US" sz="1800" b="0" i="0" kern="1200" dirty="0">
                          <a:solidFill>
                            <a:schemeClr val="tx1"/>
                          </a:solidFill>
                          <a:effectLst/>
                          <a:latin typeface="+mn-lt"/>
                          <a:ea typeface="+mn-ea"/>
                          <a:cs typeface="+mn-cs"/>
                        </a:rPr>
                        <a:t>• </a:t>
                      </a:r>
                      <a:r>
                        <a:rPr lang="en-US" sz="1800" b="1" i="0" kern="1200" dirty="0">
                          <a:solidFill>
                            <a:schemeClr val="tx1"/>
                          </a:solidFill>
                          <a:effectLst/>
                          <a:latin typeface="+mn-lt"/>
                          <a:ea typeface="+mn-ea"/>
                          <a:cs typeface="+mn-cs"/>
                        </a:rPr>
                        <a:t>Student Project</a:t>
                      </a:r>
                      <a:r>
                        <a:rPr lang="en-US" sz="1800" b="0" i="0" kern="1200" dirty="0">
                          <a:solidFill>
                            <a:schemeClr val="tx1"/>
                          </a:solidFill>
                          <a:effectLst/>
                          <a:latin typeface="+mn-lt"/>
                          <a:ea typeface="+mn-ea"/>
                          <a:cs typeface="+mn-cs"/>
                        </a:rPr>
                        <a:t>: 75% of the total project cost will be contributed by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up to a maximum of Rs. 2.5 lakh</a:t>
                      </a:r>
                    </a:p>
                    <a:p>
                      <a:pPr marL="0" indent="0" algn="l">
                        <a:buNone/>
                      </a:pPr>
                      <a:endParaRPr lang="en-US" sz="1100" b="0" i="0" kern="1200" dirty="0">
                        <a:solidFill>
                          <a:schemeClr val="tx1"/>
                        </a:solidFill>
                        <a:effectLst/>
                        <a:latin typeface="+mn-lt"/>
                        <a:ea typeface="+mn-ea"/>
                        <a:cs typeface="+mn-cs"/>
                      </a:endParaRPr>
                    </a:p>
                    <a:p>
                      <a:pPr marL="0" indent="0" algn="l">
                        <a:buNone/>
                      </a:pPr>
                      <a:r>
                        <a:rPr lang="en-IN" sz="1800" b="1" i="0" u="sng" kern="1200" dirty="0">
                          <a:solidFill>
                            <a:schemeClr val="tx1"/>
                          </a:solidFill>
                          <a:effectLst/>
                          <a:latin typeface="+mn-lt"/>
                          <a:ea typeface="+mn-ea"/>
                          <a:cs typeface="+mn-cs"/>
                        </a:rPr>
                        <a:t>IPR</a:t>
                      </a:r>
                      <a:r>
                        <a:rPr lang="en-IN" sz="1800" b="1"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Reimbursement for registration of Patent, Trademark, Geographical Indications (G.I.), Design:</a:t>
                      </a:r>
                      <a:r>
                        <a:rPr lang="en-IN" sz="1800" b="1" i="0" kern="1200" dirty="0">
                          <a:solidFill>
                            <a:schemeClr val="tx1"/>
                          </a:solidFill>
                          <a:effectLst/>
                          <a:latin typeface="+mn-lt"/>
                          <a:ea typeface="+mn-ea"/>
                          <a:cs typeface="+mn-cs"/>
                        </a:rPr>
                        <a:t> </a:t>
                      </a:r>
                      <a:endParaRPr lang="en-IN" sz="1600" dirty="0"/>
                    </a:p>
                  </a:txBody>
                  <a:tcPr anchor="ctr"/>
                </a:tc>
                <a:tc hMerge="1">
                  <a:txBody>
                    <a:bodyPr/>
                    <a:lstStyle/>
                    <a:p>
                      <a:endParaRPr lang="en-IN"/>
                    </a:p>
                  </a:txBody>
                  <a:tcPr/>
                </a:tc>
                <a:extLst>
                  <a:ext uri="{0D108BD9-81ED-4DB2-BD59-A6C34878D82A}">
                    <a16:rowId xmlns:a16="http://schemas.microsoft.com/office/drawing/2014/main" xmlns="" val="2323366279"/>
                  </a:ext>
                </a:extLst>
              </a:tr>
              <a:tr h="825092">
                <a:tc>
                  <a:txBody>
                    <a:bodyPr/>
                    <a:lstStyle/>
                    <a:p>
                      <a:pPr marL="0" algn="l" defTabSz="914400" rtl="0" eaLnBrk="1" latinLnBrk="0" hangingPunct="1"/>
                      <a:r>
                        <a:rPr lang="en-IN" sz="1600" b="1" i="0" kern="1200" dirty="0">
                          <a:solidFill>
                            <a:schemeClr val="tx1"/>
                          </a:solidFill>
                          <a:effectLst/>
                          <a:latin typeface="+mn-lt"/>
                          <a:ea typeface="+mn-ea"/>
                          <a:cs typeface="+mn-cs"/>
                        </a:rPr>
                        <a:t>Maximum Financial Assistance</a:t>
                      </a:r>
                      <a:endParaRPr lang="en-IN" sz="1200" b="1" kern="1200" dirty="0">
                        <a:solidFill>
                          <a:schemeClr val="tx1"/>
                        </a:solidFill>
                        <a:latin typeface="+mn-lt"/>
                        <a:ea typeface="+mn-ea"/>
                        <a:cs typeface="+mn-cs"/>
                      </a:endParaRPr>
                    </a:p>
                  </a:txBody>
                  <a:tcPr anchor="ctr"/>
                </a:tc>
                <a:tc>
                  <a:txBody>
                    <a:bodyPr/>
                    <a:lstStyle/>
                    <a:p>
                      <a:pPr marL="400050" indent="-400050" algn="l">
                        <a:buAutoNum type="romanLcPeriod"/>
                      </a:pPr>
                      <a:r>
                        <a:rPr lang="en-IN" sz="1800" b="0" i="0" kern="1200" dirty="0">
                          <a:solidFill>
                            <a:schemeClr val="tx1"/>
                          </a:solidFill>
                          <a:effectLst/>
                          <a:latin typeface="+mn-lt"/>
                          <a:ea typeface="+mn-ea"/>
                          <a:cs typeface="+mn-cs"/>
                        </a:rPr>
                        <a:t>Foreign Patent:    Rs. 5.00 lakh</a:t>
                      </a:r>
                    </a:p>
                    <a:p>
                      <a:pPr marL="400050" indent="-400050" algn="l">
                        <a:buAutoNum type="romanLcPeriod"/>
                      </a:pPr>
                      <a:r>
                        <a:rPr lang="en-IN" sz="1800" b="0" i="0" kern="1200" dirty="0">
                          <a:solidFill>
                            <a:schemeClr val="tx1"/>
                          </a:solidFill>
                          <a:effectLst/>
                          <a:latin typeface="+mn-lt"/>
                          <a:ea typeface="+mn-ea"/>
                          <a:cs typeface="+mn-cs"/>
                        </a:rPr>
                        <a:t>Domestic Patent: Rs. 1.00 lakh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kern="1200" dirty="0">
                          <a:solidFill>
                            <a:schemeClr val="tx1"/>
                          </a:solidFill>
                          <a:effectLst/>
                          <a:latin typeface="+mn-lt"/>
                          <a:ea typeface="+mn-ea"/>
                          <a:cs typeface="+mn-cs"/>
                        </a:rPr>
                        <a:t>iii. GI Registration:          Rs. 0.15 lakh</a:t>
                      </a:r>
                    </a:p>
                    <a:p>
                      <a:pPr marL="0" indent="0" algn="l">
                        <a:buNone/>
                      </a:pPr>
                      <a:r>
                        <a:rPr lang="en-IN" sz="1800" b="0" i="0" kern="1200" dirty="0">
                          <a:solidFill>
                            <a:schemeClr val="tx1"/>
                          </a:solidFill>
                          <a:effectLst/>
                          <a:latin typeface="+mn-lt"/>
                          <a:ea typeface="+mn-ea"/>
                          <a:cs typeface="+mn-cs"/>
                        </a:rPr>
                        <a:t>iv. Design Registration:  Rs. 0.10 lakh</a:t>
                      </a:r>
                      <a:endParaRPr lang="en-US" sz="1700" dirty="0"/>
                    </a:p>
                  </a:txBody>
                  <a:tcPr anchor="ctr"/>
                </a:tc>
                <a:extLst>
                  <a:ext uri="{0D108BD9-81ED-4DB2-BD59-A6C34878D82A}">
                    <a16:rowId xmlns:a16="http://schemas.microsoft.com/office/drawing/2014/main" xmlns="" val="98383656"/>
                  </a:ext>
                </a:extLst>
              </a:tr>
              <a:tr h="616829">
                <a:tc>
                  <a:txBody>
                    <a:bodyPr/>
                    <a:lstStyle/>
                    <a:p>
                      <a:r>
                        <a:rPr lang="en-IN" sz="1400" b="1" i="0" kern="1200" dirty="0">
                          <a:solidFill>
                            <a:schemeClr val="tx1"/>
                          </a:solidFill>
                          <a:effectLst/>
                          <a:latin typeface="+mn-lt"/>
                          <a:ea typeface="+mn-ea"/>
                          <a:cs typeface="+mn-cs"/>
                        </a:rPr>
                        <a:t>Who/ How to apply?</a:t>
                      </a:r>
                      <a:endParaRPr lang="en-IN" sz="1400" b="1" dirty="0"/>
                    </a:p>
                  </a:txBody>
                  <a:tcPr anchor="ctr"/>
                </a:tc>
                <a:tc>
                  <a:txBody>
                    <a:bodyPr/>
                    <a:lstStyle/>
                    <a:p>
                      <a:pPr algn="just"/>
                      <a:r>
                        <a:rPr lang="en-US" sz="1800" b="0" i="0" kern="1200" dirty="0">
                          <a:solidFill>
                            <a:schemeClr val="tx1"/>
                          </a:solidFill>
                          <a:effectLst/>
                          <a:latin typeface="+mn-lt"/>
                          <a:ea typeface="+mn-ea"/>
                          <a:cs typeface="+mn-cs"/>
                        </a:rPr>
                        <a:t>All MSMEs registered with the UDYAM registration portal (of the M/o MSME)</a:t>
                      </a:r>
                      <a:endParaRPr lang="en-US" sz="17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Eligible MSMEs shall apply through online portal </a:t>
                      </a:r>
                    </a:p>
                    <a:p>
                      <a:pPr algn="l"/>
                      <a:endParaRPr lang="en-US" sz="18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xmlns="" val="1152289869"/>
                  </a:ext>
                </a:extLst>
              </a:tr>
            </a:tbl>
          </a:graphicData>
        </a:graphic>
      </p:graphicFrame>
      <p:cxnSp>
        <p:nvCxnSpPr>
          <p:cNvPr id="5" name="Straight Connector 4">
            <a:extLst>
              <a:ext uri="{FF2B5EF4-FFF2-40B4-BE49-F238E27FC236}">
                <a16:creationId xmlns:a16="http://schemas.microsoft.com/office/drawing/2014/main" xmlns="" id="{3270F0D8-54BC-45B0-C440-C5F1417148DD}"/>
              </a:ext>
            </a:extLst>
          </p:cNvPr>
          <p:cNvCxnSpPr>
            <a:cxnSpLocks/>
          </p:cNvCxnSpPr>
          <p:nvPr/>
        </p:nvCxnSpPr>
        <p:spPr>
          <a:xfrm>
            <a:off x="2136000" y="839648"/>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B1F69D79-6A71-5EC8-08AF-150885E6F703}"/>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2636162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EBAE43-C674-814F-EC5C-59004E836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7986A9A-5FE9-F18E-ACCF-2EE355BB61E1}"/>
              </a:ext>
            </a:extLst>
          </p:cNvPr>
          <p:cNvSpPr>
            <a:spLocks noGrp="1"/>
          </p:cNvSpPr>
          <p:nvPr>
            <p:ph type="title"/>
          </p:nvPr>
        </p:nvSpPr>
        <p:spPr>
          <a:xfrm>
            <a:off x="838200" y="342527"/>
            <a:ext cx="10515600" cy="510230"/>
          </a:xfrm>
        </p:spPr>
        <p:txBody>
          <a:bodyPr>
            <a:noAutofit/>
          </a:bodyPr>
          <a:lstStyle/>
          <a:p>
            <a:pPr algn="ctr" fontAlgn="base"/>
            <a:r>
              <a:rPr lang="en-IN" sz="3200" b="1" dirty="0"/>
              <a:t>Entrepreneurship Skill Development Programme (ESDP)</a:t>
            </a:r>
            <a:endParaRPr lang="en-IN" sz="1600" b="1" dirty="0"/>
          </a:p>
        </p:txBody>
      </p:sp>
      <p:graphicFrame>
        <p:nvGraphicFramePr>
          <p:cNvPr id="6" name="Content Placeholder 5">
            <a:extLst>
              <a:ext uri="{FF2B5EF4-FFF2-40B4-BE49-F238E27FC236}">
                <a16:creationId xmlns:a16="http://schemas.microsoft.com/office/drawing/2014/main" xmlns="" id="{1D5731A2-C2F8-6EE3-72BF-372A3AC17D67}"/>
              </a:ext>
            </a:extLst>
          </p:cNvPr>
          <p:cNvGraphicFramePr>
            <a:graphicFrameLocks noGrp="1"/>
          </p:cNvGraphicFramePr>
          <p:nvPr>
            <p:ph idx="1"/>
            <p:extLst>
              <p:ext uri="{D42A27DB-BD31-4B8C-83A1-F6EECF244321}">
                <p14:modId xmlns:p14="http://schemas.microsoft.com/office/powerpoint/2010/main" val="3643430872"/>
              </p:ext>
            </p:extLst>
          </p:nvPr>
        </p:nvGraphicFramePr>
        <p:xfrm>
          <a:off x="459160" y="934133"/>
          <a:ext cx="11378668" cy="5731673"/>
        </p:xfrm>
        <a:graphic>
          <a:graphicData uri="http://schemas.openxmlformats.org/drawingml/2006/table">
            <a:tbl>
              <a:tblPr firstRow="1" bandRow="1">
                <a:tableStyleId>{5940675A-B579-460E-94D1-54222C63F5DA}</a:tableStyleId>
              </a:tblPr>
              <a:tblGrid>
                <a:gridCol w="1176000">
                  <a:extLst>
                    <a:ext uri="{9D8B030D-6E8A-4147-A177-3AD203B41FA5}">
                      <a16:colId xmlns:a16="http://schemas.microsoft.com/office/drawing/2014/main" xmlns="" val="588838254"/>
                    </a:ext>
                  </a:extLst>
                </a:gridCol>
                <a:gridCol w="3345909">
                  <a:extLst>
                    <a:ext uri="{9D8B030D-6E8A-4147-A177-3AD203B41FA5}">
                      <a16:colId xmlns:a16="http://schemas.microsoft.com/office/drawing/2014/main" xmlns="" val="3744673624"/>
                    </a:ext>
                  </a:extLst>
                </a:gridCol>
                <a:gridCol w="1840971">
                  <a:extLst>
                    <a:ext uri="{9D8B030D-6E8A-4147-A177-3AD203B41FA5}">
                      <a16:colId xmlns:a16="http://schemas.microsoft.com/office/drawing/2014/main" xmlns="" val="1445562247"/>
                    </a:ext>
                  </a:extLst>
                </a:gridCol>
                <a:gridCol w="5015788">
                  <a:extLst>
                    <a:ext uri="{9D8B030D-6E8A-4147-A177-3AD203B41FA5}">
                      <a16:colId xmlns:a16="http://schemas.microsoft.com/office/drawing/2014/main" xmlns="" val="958658603"/>
                    </a:ext>
                  </a:extLst>
                </a:gridCol>
              </a:tblGrid>
              <a:tr h="1240953">
                <a:tc>
                  <a:txBody>
                    <a:bodyPr/>
                    <a:lstStyle/>
                    <a:p>
                      <a:r>
                        <a:rPr lang="en-US" b="1" dirty="0"/>
                        <a:t>Objectives</a:t>
                      </a:r>
                      <a:endParaRPr lang="en-IN" b="1" dirty="0"/>
                    </a:p>
                  </a:txBody>
                  <a:tcPr anchor="ctr"/>
                </a:tc>
                <a:tc gridSpan="3">
                  <a:txBody>
                    <a:bodyPr/>
                    <a:lstStyle/>
                    <a:p>
                      <a:pPr marL="0" indent="0" algn="just">
                        <a:buFont typeface="Arial" panose="020B0604020202020204" pitchFamily="34" charset="0"/>
                        <a:buNone/>
                      </a:pPr>
                      <a:r>
                        <a:rPr lang="en-US" sz="1800" b="0" i="0" kern="1200" dirty="0">
                          <a:solidFill>
                            <a:schemeClr val="tx1"/>
                          </a:solidFill>
                          <a:effectLst/>
                          <a:latin typeface="+mn-lt"/>
                          <a:ea typeface="+mn-ea"/>
                          <a:cs typeface="+mn-cs"/>
                        </a:rPr>
                        <a:t>The </a:t>
                      </a:r>
                      <a:r>
                        <a:rPr lang="en-US" sz="1800" b="0" i="0" kern="1200" dirty="0" err="1">
                          <a:solidFill>
                            <a:schemeClr val="tx1"/>
                          </a:solidFill>
                          <a:effectLst/>
                          <a:latin typeface="+mn-lt"/>
                          <a:ea typeface="+mn-ea"/>
                          <a:cs typeface="+mn-cs"/>
                        </a:rPr>
                        <a:t>programme</a:t>
                      </a:r>
                      <a:r>
                        <a:rPr lang="en-US" sz="1800" b="0" i="0" kern="1200" dirty="0">
                          <a:solidFill>
                            <a:schemeClr val="tx1"/>
                          </a:solidFill>
                          <a:effectLst/>
                          <a:latin typeface="+mn-lt"/>
                          <a:ea typeface="+mn-ea"/>
                          <a:cs typeface="+mn-cs"/>
                        </a:rPr>
                        <a:t> is to motivate young persons (Men and Women) representing different sections of the society to consider self-employment or entrepreneurship as one of the career options.</a:t>
                      </a:r>
                    </a:p>
                    <a:p>
                      <a:pPr marL="0" indent="0" algn="just">
                        <a:buFont typeface="Arial" panose="020B0604020202020204" pitchFamily="34" charset="0"/>
                        <a:buNone/>
                      </a:pPr>
                      <a:r>
                        <a:rPr lang="en-US" sz="1800" b="0" i="0" kern="1200" dirty="0">
                          <a:solidFill>
                            <a:schemeClr val="tx1"/>
                          </a:solidFill>
                          <a:effectLst/>
                          <a:latin typeface="+mn-lt"/>
                          <a:ea typeface="+mn-ea"/>
                          <a:cs typeface="+mn-cs"/>
                        </a:rPr>
                        <a:t>The core objective is to promote new enterprises, build capacity of existing MSMEs and inculcate entrepreneurial culture in the country.</a:t>
                      </a:r>
                      <a:endParaRPr lang="en-US" sz="1600" dirty="0"/>
                    </a:p>
                  </a:txBody>
                  <a:tcPr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812074258"/>
                  </a:ext>
                </a:extLst>
              </a:tr>
              <a:tr h="618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Assistance</a:t>
                      </a:r>
                    </a:p>
                  </a:txBody>
                  <a:tcPr anchor="ctr"/>
                </a:tc>
                <a:tc>
                  <a:txBody>
                    <a:bodyPr/>
                    <a:lstStyle/>
                    <a:p>
                      <a:pPr marL="0" indent="0" algn="ctr">
                        <a:buNone/>
                      </a:pPr>
                      <a:r>
                        <a:rPr lang="en-US" sz="1800" b="1" i="0" kern="1200" dirty="0">
                          <a:solidFill>
                            <a:schemeClr val="tx1"/>
                          </a:solidFill>
                          <a:effectLst/>
                          <a:latin typeface="+mn-lt"/>
                          <a:ea typeface="+mn-ea"/>
                          <a:cs typeface="+mn-cs"/>
                        </a:rPr>
                        <a:t>Name of the ESDP Component</a:t>
                      </a:r>
                      <a:endParaRPr lang="en-IN" sz="1600" b="1" dirty="0"/>
                    </a:p>
                  </a:txBody>
                  <a:tcPr anchor="ctr"/>
                </a:tc>
                <a:tc>
                  <a:txBody>
                    <a:bodyPr/>
                    <a:lstStyle/>
                    <a:p>
                      <a:pPr marL="0" indent="0" algn="ctr">
                        <a:buNone/>
                      </a:pPr>
                      <a:r>
                        <a:rPr lang="en-IN" sz="1800" b="1" i="0" kern="1200" dirty="0">
                          <a:solidFill>
                            <a:schemeClr val="tx1"/>
                          </a:solidFill>
                          <a:effectLst/>
                          <a:latin typeface="+mn-lt"/>
                          <a:ea typeface="+mn-ea"/>
                          <a:cs typeface="+mn-cs"/>
                        </a:rPr>
                        <a:t>Duration of Training</a:t>
                      </a:r>
                      <a:endParaRPr lang="en-IN" sz="1600" b="1" dirty="0"/>
                    </a:p>
                  </a:txBody>
                  <a:tcPr anchor="ctr"/>
                </a:tc>
                <a:tc>
                  <a:txBody>
                    <a:bodyPr/>
                    <a:lstStyle/>
                    <a:p>
                      <a:r>
                        <a:rPr lang="en-IN" sz="1800" b="1" i="0" kern="1200">
                          <a:solidFill>
                            <a:schemeClr val="tx1"/>
                          </a:solidFill>
                          <a:effectLst/>
                          <a:latin typeface="+mn-lt"/>
                          <a:ea typeface="+mn-ea"/>
                          <a:cs typeface="+mn-cs"/>
                        </a:rPr>
                        <a:t>Particulars of Programme</a:t>
                      </a:r>
                      <a:endParaRPr lang="en-IN"/>
                    </a:p>
                  </a:txBody>
                  <a:tcPr anchor="ctr"/>
                </a:tc>
                <a:extLst>
                  <a:ext uri="{0D108BD9-81ED-4DB2-BD59-A6C34878D82A}">
                    <a16:rowId xmlns:a16="http://schemas.microsoft.com/office/drawing/2014/main" xmlns="" val="2323366279"/>
                  </a:ext>
                </a:extLst>
              </a:tr>
              <a:tr h="618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1</a:t>
                      </a:r>
                    </a:p>
                  </a:txBody>
                  <a:tcPr anchor="ctr"/>
                </a:tc>
                <a:tc>
                  <a:txBody>
                    <a:bodyPr/>
                    <a:lstStyle/>
                    <a:p>
                      <a:pPr marL="0" indent="0" algn="ctr">
                        <a:buNone/>
                      </a:pPr>
                      <a:r>
                        <a:rPr lang="en-IN" sz="1800" b="0" i="0" kern="1200" dirty="0">
                          <a:solidFill>
                            <a:schemeClr val="tx1"/>
                          </a:solidFill>
                          <a:effectLst/>
                          <a:latin typeface="+mn-lt"/>
                          <a:ea typeface="+mn-ea"/>
                          <a:cs typeface="+mn-cs"/>
                        </a:rPr>
                        <a:t>Entrepreneurship Awareness Programme (EAP)</a:t>
                      </a:r>
                      <a:endParaRPr lang="en-IN" sz="1600" b="1" dirty="0"/>
                    </a:p>
                  </a:txBody>
                  <a:tcPr anchor="ctr"/>
                </a:tc>
                <a:tc>
                  <a:txBody>
                    <a:bodyPr/>
                    <a:lstStyle/>
                    <a:p>
                      <a:pPr marL="0" indent="0" algn="ctr">
                        <a:buNone/>
                      </a:pPr>
                      <a:r>
                        <a:rPr lang="en-IN" sz="1800" b="0" i="0" kern="1200" dirty="0">
                          <a:solidFill>
                            <a:schemeClr val="tx1"/>
                          </a:solidFill>
                          <a:effectLst/>
                          <a:latin typeface="+mn-lt"/>
                          <a:ea typeface="+mn-ea"/>
                          <a:cs typeface="+mn-cs"/>
                        </a:rPr>
                        <a:t>One Day</a:t>
                      </a:r>
                      <a:endParaRPr lang="en-IN" sz="1600" b="1" dirty="0"/>
                    </a:p>
                  </a:txBody>
                  <a:tcPr anchor="ctr"/>
                </a:tc>
                <a:tc>
                  <a:txBody>
                    <a:bodyPr/>
                    <a:lstStyle/>
                    <a:p>
                      <a:r>
                        <a:rPr lang="en-US" sz="1800" b="0" i="0" kern="1200" dirty="0">
                          <a:solidFill>
                            <a:schemeClr val="tx1"/>
                          </a:solidFill>
                          <a:effectLst/>
                          <a:latin typeface="+mn-lt"/>
                          <a:ea typeface="+mn-ea"/>
                          <a:cs typeface="+mn-cs"/>
                        </a:rPr>
                        <a:t>Participants: - 50-100</a:t>
                      </a:r>
                      <a:r>
                        <a:rPr lang="en-US" sz="1600" dirty="0"/>
                        <a:t/>
                      </a:r>
                      <a:br>
                        <a:rPr lang="en-US" sz="1600" dirty="0"/>
                      </a:br>
                      <a:r>
                        <a:rPr lang="en-US" sz="1800" b="0" i="0" kern="1200" dirty="0">
                          <a:solidFill>
                            <a:schemeClr val="tx1"/>
                          </a:solidFill>
                          <a:effectLst/>
                          <a:latin typeface="+mn-lt"/>
                          <a:ea typeface="+mn-ea"/>
                          <a:cs typeface="+mn-cs"/>
                        </a:rPr>
                        <a:t>Mostly Conducted by MSME-DFOs and some IAs.</a:t>
                      </a:r>
                      <a:endParaRPr lang="en-IN" dirty="0"/>
                    </a:p>
                  </a:txBody>
                  <a:tcPr anchor="ctr"/>
                </a:tc>
                <a:extLst>
                  <a:ext uri="{0D108BD9-81ED-4DB2-BD59-A6C34878D82A}">
                    <a16:rowId xmlns:a16="http://schemas.microsoft.com/office/drawing/2014/main" xmlns="" val="3609370986"/>
                  </a:ext>
                </a:extLst>
              </a:tr>
              <a:tr h="653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2</a:t>
                      </a:r>
                    </a:p>
                  </a:txBody>
                  <a:tcPr anchor="ctr"/>
                </a:tc>
                <a:tc>
                  <a:txBody>
                    <a:bodyPr/>
                    <a:lstStyle/>
                    <a:p>
                      <a:pPr marL="0" indent="0" algn="ctr">
                        <a:buNone/>
                      </a:pPr>
                      <a:r>
                        <a:rPr lang="en-IN" sz="1800" b="0" i="0" kern="1200" dirty="0">
                          <a:solidFill>
                            <a:schemeClr val="tx1"/>
                          </a:solidFill>
                          <a:effectLst/>
                          <a:latin typeface="+mn-lt"/>
                          <a:ea typeface="+mn-ea"/>
                          <a:cs typeface="+mn-cs"/>
                        </a:rPr>
                        <a:t>Entrepreneurship cum Skill Development Programme (E-SDP)</a:t>
                      </a:r>
                      <a:endParaRPr lang="en-IN" sz="1600" b="1" dirty="0"/>
                    </a:p>
                  </a:txBody>
                  <a:tcPr anchor="ctr"/>
                </a:tc>
                <a:tc>
                  <a:txBody>
                    <a:bodyPr/>
                    <a:lstStyle/>
                    <a:p>
                      <a:pPr marL="0" indent="0" algn="ctr">
                        <a:buNone/>
                      </a:pPr>
                      <a:r>
                        <a:rPr lang="en-IN" sz="1800" b="0" i="0" kern="1200" dirty="0">
                          <a:solidFill>
                            <a:schemeClr val="tx1"/>
                          </a:solidFill>
                          <a:effectLst/>
                          <a:latin typeface="+mn-lt"/>
                          <a:ea typeface="+mn-ea"/>
                          <a:cs typeface="+mn-cs"/>
                        </a:rPr>
                        <a:t>Minimum 6 Weeks</a:t>
                      </a:r>
                      <a:endParaRPr lang="en-IN" sz="1600" b="1" dirty="0"/>
                    </a:p>
                  </a:txBody>
                  <a:tcPr anchor="ctr"/>
                </a:tc>
                <a:tc>
                  <a:txBody>
                    <a:bodyPr/>
                    <a:lstStyle/>
                    <a:p>
                      <a:pPr algn="l" fontAlgn="base">
                        <a:buNone/>
                      </a:pPr>
                      <a:r>
                        <a:rPr lang="en-US" b="0" dirty="0">
                          <a:effectLst/>
                        </a:rPr>
                        <a:t>Participants: - 25-30 (Minimum 25)</a:t>
                      </a:r>
                      <a:br>
                        <a:rPr lang="en-US" b="0" dirty="0">
                          <a:effectLst/>
                        </a:rPr>
                      </a:br>
                      <a:r>
                        <a:rPr lang="en-US" b="0" dirty="0">
                          <a:effectLst/>
                        </a:rPr>
                        <a:t>Mostly Conducted by MSME-DFOs and some IAs.</a:t>
                      </a:r>
                    </a:p>
                  </a:txBody>
                  <a:tcPr marL="63500" marR="63500" marT="63500" marB="63500" anchor="ctr"/>
                </a:tc>
                <a:extLst>
                  <a:ext uri="{0D108BD9-81ED-4DB2-BD59-A6C34878D82A}">
                    <a16:rowId xmlns:a16="http://schemas.microsoft.com/office/drawing/2014/main" xmlns="" val="3204607800"/>
                  </a:ext>
                </a:extLst>
              </a:tr>
              <a:tr h="653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3</a:t>
                      </a:r>
                    </a:p>
                  </a:txBody>
                  <a:tcPr anchor="ctr"/>
                </a:tc>
                <a:tc>
                  <a:txBody>
                    <a:bodyPr/>
                    <a:lstStyle/>
                    <a:p>
                      <a:pPr marL="0" indent="0" algn="ctr">
                        <a:buNone/>
                      </a:pPr>
                      <a:r>
                        <a:rPr lang="en-IN" sz="1800" b="0" i="0" kern="1200" dirty="0">
                          <a:solidFill>
                            <a:schemeClr val="tx1"/>
                          </a:solidFill>
                          <a:effectLst/>
                          <a:latin typeface="+mn-lt"/>
                          <a:ea typeface="+mn-ea"/>
                          <a:cs typeface="+mn-cs"/>
                        </a:rPr>
                        <a:t>Management Development Programme (MDP)</a:t>
                      </a:r>
                      <a:endParaRPr lang="en-IN" sz="1600" b="1" dirty="0"/>
                    </a:p>
                  </a:txBody>
                  <a:tcPr anchor="ctr"/>
                </a:tc>
                <a:tc>
                  <a:txBody>
                    <a:bodyPr/>
                    <a:lstStyle/>
                    <a:p>
                      <a:pPr marL="0" indent="0" algn="ctr">
                        <a:buNone/>
                      </a:pPr>
                      <a:r>
                        <a:rPr lang="en-IN" sz="1800" b="0" i="0" kern="1200" dirty="0">
                          <a:solidFill>
                            <a:schemeClr val="tx1"/>
                          </a:solidFill>
                          <a:effectLst/>
                          <a:latin typeface="+mn-lt"/>
                          <a:ea typeface="+mn-ea"/>
                          <a:cs typeface="+mn-cs"/>
                        </a:rPr>
                        <a:t>Minimum One Week</a:t>
                      </a:r>
                      <a:endParaRPr lang="en-IN" sz="1600" b="1" dirty="0"/>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effectLst/>
                        </a:rPr>
                        <a:t>Participants: - 25-30 (Minimum 25)</a:t>
                      </a:r>
                      <a:br>
                        <a:rPr lang="en-US" b="0" dirty="0">
                          <a:effectLst/>
                        </a:rPr>
                      </a:br>
                      <a:r>
                        <a:rPr lang="en-US" b="0" dirty="0">
                          <a:effectLst/>
                        </a:rPr>
                        <a:t>Mostly Conducted by MSME-DFOs and some IAs.</a:t>
                      </a:r>
                    </a:p>
                  </a:txBody>
                  <a:tcPr marL="63500" marR="63500" marT="63500" marB="63500" anchor="ctr"/>
                </a:tc>
                <a:extLst>
                  <a:ext uri="{0D108BD9-81ED-4DB2-BD59-A6C34878D82A}">
                    <a16:rowId xmlns:a16="http://schemas.microsoft.com/office/drawing/2014/main" xmlns="" val="1229341375"/>
                  </a:ext>
                </a:extLst>
              </a:tr>
              <a:tr h="618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4</a:t>
                      </a:r>
                    </a:p>
                  </a:txBody>
                  <a:tcPr anchor="ctr"/>
                </a:tc>
                <a:tc>
                  <a:txBody>
                    <a:bodyPr/>
                    <a:lstStyle/>
                    <a:p>
                      <a:pPr marL="0" indent="0" algn="ctr">
                        <a:buNone/>
                      </a:pPr>
                      <a:r>
                        <a:rPr lang="en-IN" sz="1800" b="0" i="0" kern="1200" dirty="0">
                          <a:solidFill>
                            <a:schemeClr val="tx1"/>
                          </a:solidFill>
                          <a:effectLst/>
                          <a:latin typeface="+mn-lt"/>
                          <a:ea typeface="+mn-ea"/>
                          <a:cs typeface="+mn-cs"/>
                        </a:rPr>
                        <a:t>Advance E-SDP</a:t>
                      </a:r>
                      <a:endParaRPr lang="en-IN" sz="1600" b="1" dirty="0"/>
                    </a:p>
                  </a:txBody>
                  <a:tcPr anchor="ctr"/>
                </a:tc>
                <a:tc>
                  <a:txBody>
                    <a:bodyPr/>
                    <a:lstStyle/>
                    <a:p>
                      <a:pPr marL="0" indent="0" algn="ctr">
                        <a:buNone/>
                      </a:pPr>
                      <a:r>
                        <a:rPr lang="en-IN" sz="1800" b="0" i="0" kern="1200" dirty="0">
                          <a:solidFill>
                            <a:schemeClr val="tx1"/>
                          </a:solidFill>
                          <a:effectLst/>
                          <a:latin typeface="+mn-lt"/>
                          <a:ea typeface="+mn-ea"/>
                          <a:cs typeface="+mn-cs"/>
                        </a:rPr>
                        <a:t>Minimum One Week</a:t>
                      </a:r>
                      <a:endParaRPr lang="en-IN" sz="1600" b="1" dirty="0"/>
                    </a:p>
                  </a:txBody>
                  <a:tcPr anchor="ct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Participants: About 20/ 25</a:t>
                      </a:r>
                      <a:r>
                        <a:rPr lang="en-US" dirty="0"/>
                        <a:t/>
                      </a:r>
                      <a:br>
                        <a:rPr lang="en-US" dirty="0"/>
                      </a:br>
                      <a:r>
                        <a:rPr lang="en-US" sz="1800" b="0" i="0" kern="1200" dirty="0">
                          <a:solidFill>
                            <a:schemeClr val="tx1"/>
                          </a:solidFill>
                          <a:effectLst/>
                          <a:latin typeface="+mn-lt"/>
                          <a:ea typeface="+mn-ea"/>
                          <a:cs typeface="+mn-cs"/>
                        </a:rPr>
                        <a:t>Conducted by Implementing Agencies (IAs) like </a:t>
                      </a:r>
                      <a:r>
                        <a:rPr lang="en-US" sz="1400" b="0" i="0" kern="1200" dirty="0">
                          <a:solidFill>
                            <a:schemeClr val="tx1"/>
                          </a:solidFill>
                          <a:effectLst/>
                          <a:latin typeface="+mn-lt"/>
                          <a:ea typeface="+mn-ea"/>
                          <a:cs typeface="+mn-cs"/>
                        </a:rPr>
                        <a:t>IITs/IIMs/ICAR/BARC/NIMSME/NIESBUD/Central &amp; State Agricultural Universities, etc.</a:t>
                      </a:r>
                      <a:endParaRPr lang="en-US" b="0" dirty="0">
                        <a:effectLst/>
                      </a:endParaRPr>
                    </a:p>
                  </a:txBody>
                  <a:tcPr marL="63500" marR="63500" marT="63500" marB="63500" anchor="ctr"/>
                </a:tc>
                <a:extLst>
                  <a:ext uri="{0D108BD9-81ED-4DB2-BD59-A6C34878D82A}">
                    <a16:rowId xmlns:a16="http://schemas.microsoft.com/office/drawing/2014/main" xmlns="" val="480578698"/>
                  </a:ext>
                </a:extLst>
              </a:tr>
              <a:tr h="618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5</a:t>
                      </a:r>
                    </a:p>
                  </a:txBody>
                  <a:tcPr anchor="ctr"/>
                </a:tc>
                <a:tc>
                  <a:txBody>
                    <a:bodyPr/>
                    <a:lstStyle/>
                    <a:p>
                      <a:pPr marL="0" indent="0" algn="ctr">
                        <a:buNone/>
                      </a:pPr>
                      <a:r>
                        <a:rPr lang="en-IN" sz="1800" b="0" i="0" kern="1200" dirty="0">
                          <a:solidFill>
                            <a:schemeClr val="tx1"/>
                          </a:solidFill>
                          <a:effectLst/>
                          <a:latin typeface="+mn-lt"/>
                          <a:ea typeface="+mn-ea"/>
                          <a:cs typeface="+mn-cs"/>
                        </a:rPr>
                        <a:t>Advance MDP</a:t>
                      </a:r>
                      <a:endParaRPr lang="en-IN"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0" i="0" kern="1200" dirty="0">
                          <a:solidFill>
                            <a:schemeClr val="tx1"/>
                          </a:solidFill>
                          <a:effectLst/>
                          <a:latin typeface="+mn-lt"/>
                          <a:ea typeface="+mn-ea"/>
                          <a:cs typeface="+mn-cs"/>
                        </a:rPr>
                        <a:t>Minimum One Week</a:t>
                      </a:r>
                    </a:p>
                  </a:txBody>
                  <a:tcPr anchor="ctr"/>
                </a:tc>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b="0" dirty="0">
                        <a:effectLst/>
                      </a:endParaRPr>
                    </a:p>
                  </a:txBody>
                  <a:tcPr marL="63500" marR="63500" marT="63500" marB="63500" anchor="ctr"/>
                </a:tc>
                <a:extLst>
                  <a:ext uri="{0D108BD9-81ED-4DB2-BD59-A6C34878D82A}">
                    <a16:rowId xmlns:a16="http://schemas.microsoft.com/office/drawing/2014/main" xmlns="" val="3079739675"/>
                  </a:ext>
                </a:extLst>
              </a:tr>
              <a:tr h="5598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1" i="0" kern="1200" dirty="0">
                          <a:solidFill>
                            <a:schemeClr val="tx1"/>
                          </a:solidFill>
                          <a:effectLst/>
                          <a:latin typeface="+mn-lt"/>
                          <a:ea typeface="+mn-ea"/>
                          <a:cs typeface="+mn-cs"/>
                        </a:rPr>
                        <a:t>Who/ How to apply?</a:t>
                      </a:r>
                      <a:endParaRPr lang="en-IN" sz="1600" b="1" dirty="0"/>
                    </a:p>
                  </a:txBody>
                  <a:tcPr anchor="ctr"/>
                </a:tc>
                <a:tc gridSpan="2">
                  <a:txBody>
                    <a:bodyPr/>
                    <a:lstStyle/>
                    <a:p>
                      <a:pPr marL="0" indent="0" algn="ctr">
                        <a:buNone/>
                      </a:pPr>
                      <a:r>
                        <a:rPr lang="en-US" sz="1400" b="0" i="0" kern="1200" dirty="0">
                          <a:solidFill>
                            <a:schemeClr val="tx1"/>
                          </a:solidFill>
                          <a:effectLst/>
                          <a:latin typeface="+mn-lt"/>
                          <a:ea typeface="+mn-ea"/>
                          <a:cs typeface="+mn-cs"/>
                        </a:rPr>
                        <a:t>Aspiring and existing entrepreneurs, MSME owners looking to scale their businesses/ </a:t>
                      </a:r>
                      <a:r>
                        <a:rPr lang="en-IN" sz="1400" b="0" i="0" kern="1200" dirty="0">
                          <a:solidFill>
                            <a:schemeClr val="tx1"/>
                          </a:solidFill>
                          <a:effectLst/>
                          <a:latin typeface="+mn-lt"/>
                          <a:ea typeface="+mn-ea"/>
                          <a:cs typeface="+mn-cs"/>
                        </a:rPr>
                        <a:t>starting a business.</a:t>
                      </a:r>
                      <a:endParaRPr lang="en-IN" sz="1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b="1" dirty="0"/>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Interested candidates may contact </a:t>
                      </a:r>
                      <a:r>
                        <a:rPr lang="en-US" sz="1400" b="1" i="0" kern="1200" dirty="0">
                          <a:solidFill>
                            <a:schemeClr val="tx1"/>
                          </a:solidFill>
                          <a:effectLst/>
                          <a:latin typeface="+mn-lt"/>
                          <a:ea typeface="+mn-ea"/>
                          <a:cs typeface="+mn-cs"/>
                        </a:rPr>
                        <a:t>MSME-DFOs, Technology </a:t>
                      </a:r>
                      <a:r>
                        <a:rPr lang="en-US" sz="1400" b="1" i="0" kern="1200" dirty="0" err="1">
                          <a:solidFill>
                            <a:schemeClr val="tx1"/>
                          </a:solidFill>
                          <a:effectLst/>
                          <a:latin typeface="+mn-lt"/>
                          <a:ea typeface="+mn-ea"/>
                          <a:cs typeface="+mn-cs"/>
                        </a:rPr>
                        <a:t>Centres</a:t>
                      </a:r>
                      <a:r>
                        <a:rPr lang="en-US" sz="1400" b="1" i="0" kern="1200" dirty="0">
                          <a:solidFill>
                            <a:schemeClr val="tx1"/>
                          </a:solidFill>
                          <a:effectLst/>
                          <a:latin typeface="+mn-lt"/>
                          <a:ea typeface="+mn-ea"/>
                          <a:cs typeface="+mn-cs"/>
                        </a:rPr>
                        <a:t>, and Implementing Agencies</a:t>
                      </a:r>
                      <a:r>
                        <a:rPr lang="en-US" sz="1400" b="0" i="0" kern="1200" dirty="0">
                          <a:solidFill>
                            <a:schemeClr val="tx1"/>
                          </a:solidFill>
                          <a:effectLst/>
                          <a:latin typeface="+mn-lt"/>
                          <a:ea typeface="+mn-ea"/>
                          <a:cs typeface="+mn-cs"/>
                        </a:rPr>
                        <a:t> for registration. </a:t>
                      </a:r>
                      <a:endParaRPr lang="en-US" sz="1400" b="0" dirty="0">
                        <a:effectLst/>
                      </a:endParaRPr>
                    </a:p>
                  </a:txBody>
                  <a:tcPr marL="63500" marR="63500" marT="63500" marB="63500" anchor="ctr"/>
                </a:tc>
                <a:extLst>
                  <a:ext uri="{0D108BD9-81ED-4DB2-BD59-A6C34878D82A}">
                    <a16:rowId xmlns:a16="http://schemas.microsoft.com/office/drawing/2014/main" xmlns="" val="1847281893"/>
                  </a:ext>
                </a:extLst>
              </a:tr>
            </a:tbl>
          </a:graphicData>
        </a:graphic>
      </p:graphicFrame>
      <p:cxnSp>
        <p:nvCxnSpPr>
          <p:cNvPr id="5" name="Straight Connector 4">
            <a:extLst>
              <a:ext uri="{FF2B5EF4-FFF2-40B4-BE49-F238E27FC236}">
                <a16:creationId xmlns:a16="http://schemas.microsoft.com/office/drawing/2014/main" xmlns="" id="{3270F0D8-54BC-45B0-C440-C5F1417148DD}"/>
              </a:ext>
            </a:extLst>
          </p:cNvPr>
          <p:cNvCxnSpPr>
            <a:cxnSpLocks/>
          </p:cNvCxnSpPr>
          <p:nvPr/>
        </p:nvCxnSpPr>
        <p:spPr>
          <a:xfrm>
            <a:off x="2136000" y="839648"/>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B1F69D79-6A71-5EC8-08AF-150885E6F703}"/>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3811060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680CF5-642D-5E74-5C53-131F26094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7C08A16-BC06-B467-675C-22EE9DD5FADE}"/>
              </a:ext>
            </a:extLst>
          </p:cNvPr>
          <p:cNvSpPr>
            <a:spLocks noGrp="1"/>
          </p:cNvSpPr>
          <p:nvPr>
            <p:ph type="title"/>
          </p:nvPr>
        </p:nvSpPr>
        <p:spPr>
          <a:xfrm>
            <a:off x="838200" y="342527"/>
            <a:ext cx="10515600" cy="510230"/>
          </a:xfrm>
        </p:spPr>
        <p:txBody>
          <a:bodyPr>
            <a:noAutofit/>
          </a:bodyPr>
          <a:lstStyle/>
          <a:p>
            <a:pPr algn="ctr" fontAlgn="base"/>
            <a:r>
              <a:rPr lang="en-US" sz="3200" b="1" dirty="0"/>
              <a:t>Micro &amp; Small Enterprises Cluster Development (MSE-CDP)</a:t>
            </a:r>
            <a:endParaRPr lang="en-IN" sz="1600" b="1" dirty="0"/>
          </a:p>
        </p:txBody>
      </p:sp>
      <p:cxnSp>
        <p:nvCxnSpPr>
          <p:cNvPr id="5" name="Straight Connector 4">
            <a:extLst>
              <a:ext uri="{FF2B5EF4-FFF2-40B4-BE49-F238E27FC236}">
                <a16:creationId xmlns:a16="http://schemas.microsoft.com/office/drawing/2014/main" xmlns="" id="{F56E5BB1-4103-609D-6F83-6382B656246C}"/>
              </a:ext>
            </a:extLst>
          </p:cNvPr>
          <p:cNvCxnSpPr>
            <a:cxnSpLocks/>
          </p:cNvCxnSpPr>
          <p:nvPr/>
        </p:nvCxnSpPr>
        <p:spPr>
          <a:xfrm>
            <a:off x="2136000" y="839648"/>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AA787A53-1B64-F154-835A-EFC03BA7AB82}"/>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graphicFrame>
        <p:nvGraphicFramePr>
          <p:cNvPr id="8" name="Content Placeholder 5">
            <a:extLst>
              <a:ext uri="{FF2B5EF4-FFF2-40B4-BE49-F238E27FC236}">
                <a16:creationId xmlns:a16="http://schemas.microsoft.com/office/drawing/2014/main" xmlns="" id="{97B08CA9-0206-CBD8-E25A-237275783DFF}"/>
              </a:ext>
            </a:extLst>
          </p:cNvPr>
          <p:cNvGraphicFramePr>
            <a:graphicFrameLocks/>
          </p:cNvGraphicFramePr>
          <p:nvPr>
            <p:extLst>
              <p:ext uri="{D42A27DB-BD31-4B8C-83A1-F6EECF244321}">
                <p14:modId xmlns:p14="http://schemas.microsoft.com/office/powerpoint/2010/main" val="3741061127"/>
              </p:ext>
            </p:extLst>
          </p:nvPr>
        </p:nvGraphicFramePr>
        <p:xfrm>
          <a:off x="459161" y="1071099"/>
          <a:ext cx="11378666" cy="5256754"/>
        </p:xfrm>
        <a:graphic>
          <a:graphicData uri="http://schemas.openxmlformats.org/drawingml/2006/table">
            <a:tbl>
              <a:tblPr firstRow="1" bandRow="1">
                <a:tableStyleId>{5940675A-B579-460E-94D1-54222C63F5DA}</a:tableStyleId>
              </a:tblPr>
              <a:tblGrid>
                <a:gridCol w="1388786">
                  <a:extLst>
                    <a:ext uri="{9D8B030D-6E8A-4147-A177-3AD203B41FA5}">
                      <a16:colId xmlns:a16="http://schemas.microsoft.com/office/drawing/2014/main" xmlns="" val="588838254"/>
                    </a:ext>
                  </a:extLst>
                </a:gridCol>
                <a:gridCol w="9989880">
                  <a:extLst>
                    <a:ext uri="{9D8B030D-6E8A-4147-A177-3AD203B41FA5}">
                      <a16:colId xmlns:a16="http://schemas.microsoft.com/office/drawing/2014/main" xmlns="" val="3744673624"/>
                    </a:ext>
                  </a:extLst>
                </a:gridCol>
              </a:tblGrid>
              <a:tr h="0">
                <a:tc gridSpan="2">
                  <a:txBody>
                    <a:bodyPr/>
                    <a:lstStyle/>
                    <a:p>
                      <a:pPr algn="just"/>
                      <a:r>
                        <a:rPr lang="en-US" sz="1800" b="1" i="0" kern="1200" dirty="0">
                          <a:solidFill>
                            <a:schemeClr val="tx1"/>
                          </a:solidFill>
                          <a:effectLst/>
                          <a:latin typeface="+mn-lt"/>
                          <a:ea typeface="+mn-ea"/>
                          <a:cs typeface="+mn-cs"/>
                        </a:rPr>
                        <a:t>1. Common Facility Centers (CFCs)</a:t>
                      </a:r>
                      <a:r>
                        <a:rPr lang="en-US" sz="1800" b="0" i="0" kern="1200" dirty="0">
                          <a:solidFill>
                            <a:schemeClr val="tx1"/>
                          </a:solidFill>
                          <a:effectLst/>
                          <a:latin typeface="+mn-lt"/>
                          <a:ea typeface="+mn-ea"/>
                          <a:cs typeface="+mn-cs"/>
                        </a:rPr>
                        <a:t>: The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grant will be restricted to 70% of the cost of project from Rs. 5.00 crore to Rs. 10.00 crore and 60% of the cost of project from Rs. 10.00 crore to Rs. 30.00 crore. In case of Aspirational Districts, NER, Hill States, Island territories, LWE affected districts and clusters with more than 50% (a) micro/ village or (b) women owned or (c) SC/ST owned units,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grant will be 80% of the cost of project from Rs. 5.00 crore to Rs. 10.00 crore and 70% of the cost of project from Rs. 10.00 crore to Rs. 30.00 crore.</a:t>
                      </a:r>
                      <a:endParaRPr lang="en-IN" b="1" dirty="0"/>
                    </a:p>
                  </a:txBody>
                  <a:tcPr anchor="ctr"/>
                </a:tc>
                <a:tc hMerge="1">
                  <a:txBody>
                    <a:bodyPr/>
                    <a:lstStyle/>
                    <a:p>
                      <a:pPr marL="0" indent="0" algn="just">
                        <a:buFont typeface="Arial" panose="020B0604020202020204" pitchFamily="34" charset="0"/>
                        <a:buNone/>
                      </a:pPr>
                      <a:endParaRPr lang="en-US" sz="1600" dirty="0"/>
                    </a:p>
                  </a:txBody>
                  <a:tcPr anchor="ctr"/>
                </a:tc>
                <a:extLst>
                  <a:ext uri="{0D108BD9-81ED-4DB2-BD59-A6C34878D82A}">
                    <a16:rowId xmlns:a16="http://schemas.microsoft.com/office/drawing/2014/main" xmlns="" val="812074258"/>
                  </a:ext>
                </a:extLst>
              </a:tr>
              <a:tr h="2017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a:txBody>
                    <a:bodyPr/>
                    <a:lstStyle/>
                    <a:p>
                      <a:pPr marL="0" indent="0" algn="just" rtl="0">
                        <a:buNone/>
                      </a:pPr>
                      <a:r>
                        <a:rPr lang="en-US" sz="1800" b="0" i="0" kern="1200" dirty="0">
                          <a:solidFill>
                            <a:schemeClr val="tx1"/>
                          </a:solidFill>
                          <a:effectLst/>
                          <a:latin typeface="+mn-lt"/>
                          <a:ea typeface="+mn-ea"/>
                          <a:cs typeface="+mn-cs"/>
                        </a:rPr>
                        <a:t>Hard interventions, i.e., setting up of CFCs with maximum eligible project cost of Rs 30.00 </a:t>
                      </a:r>
                      <a:r>
                        <a:rPr lang="en-US" sz="1800" b="0" i="0" kern="1200" dirty="0" err="1">
                          <a:solidFill>
                            <a:schemeClr val="tx1"/>
                          </a:solidFill>
                          <a:effectLst/>
                          <a:latin typeface="+mn-lt"/>
                          <a:ea typeface="+mn-ea"/>
                          <a:cs typeface="+mn-cs"/>
                        </a:rPr>
                        <a:t>cr</a:t>
                      </a:r>
                      <a:r>
                        <a:rPr lang="en-US" sz="1800" b="0" i="0" kern="1200" dirty="0">
                          <a:solidFill>
                            <a:schemeClr val="tx1"/>
                          </a:solidFill>
                          <a:effectLst/>
                          <a:latin typeface="+mn-lt"/>
                          <a:ea typeface="+mn-ea"/>
                          <a:cs typeface="+mn-cs"/>
                        </a:rPr>
                        <a:t> with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contribution of 70% (80% for special category States and for clusters with more than 50% women/micro/village/ SC/ST units). Infrastructure development in the new/ existing industrial estates/areas in which the maximum eligible project cost is Rs 15.00 </a:t>
                      </a:r>
                      <a:r>
                        <a:rPr lang="en-US" sz="1800" b="0" i="0" kern="1200" dirty="0" err="1">
                          <a:solidFill>
                            <a:schemeClr val="tx1"/>
                          </a:solidFill>
                          <a:effectLst/>
                          <a:latin typeface="+mn-lt"/>
                          <a:ea typeface="+mn-ea"/>
                          <a:cs typeface="+mn-cs"/>
                        </a:rPr>
                        <a:t>cr</a:t>
                      </a:r>
                      <a:r>
                        <a:rPr lang="en-US" sz="1800" b="0" i="0" kern="1200" dirty="0">
                          <a:solidFill>
                            <a:schemeClr val="tx1"/>
                          </a:solidFill>
                          <a:effectLst/>
                          <a:latin typeface="+mn-lt"/>
                          <a:ea typeface="+mn-ea"/>
                          <a:cs typeface="+mn-cs"/>
                        </a:rPr>
                        <a:t>, with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contribution amounting to 60% of project cost (70% for special category States and for clusters with more than 50% women/micro/SC/ST units).</a:t>
                      </a:r>
                      <a:endParaRPr lang="en-IN" sz="1600" dirty="0"/>
                    </a:p>
                  </a:txBody>
                  <a:tcPr anchor="ctr"/>
                </a:tc>
                <a:extLst>
                  <a:ext uri="{0D108BD9-81ED-4DB2-BD59-A6C34878D82A}">
                    <a16:rowId xmlns:a16="http://schemas.microsoft.com/office/drawing/2014/main" xmlns="" val="2323366279"/>
                  </a:ext>
                </a:extLst>
              </a:tr>
              <a:tr h="826441">
                <a:tc>
                  <a:txBody>
                    <a:bodyPr/>
                    <a:lstStyle/>
                    <a:p>
                      <a:pPr marL="0" algn="l" defTabSz="914400" rtl="0" eaLnBrk="1" latinLnBrk="0" hangingPunct="1"/>
                      <a:r>
                        <a:rPr lang="en-IN" sz="1600" b="1" kern="1200" dirty="0">
                          <a:solidFill>
                            <a:schemeClr val="tx1"/>
                          </a:solidFill>
                          <a:latin typeface="+mn-lt"/>
                          <a:ea typeface="+mn-ea"/>
                          <a:cs typeface="+mn-cs"/>
                        </a:rPr>
                        <a:t>Who can apply?</a:t>
                      </a:r>
                    </a:p>
                  </a:txBody>
                  <a:tcPr anchor="ctr"/>
                </a:tc>
                <a:tc>
                  <a:txBody>
                    <a:bodyPr/>
                    <a:lstStyle/>
                    <a:p>
                      <a:pPr algn="l" fontAlgn="base">
                        <a:buNone/>
                      </a:pPr>
                      <a:r>
                        <a:rPr lang="en-US" b="0" dirty="0">
                          <a:effectLst/>
                        </a:rPr>
                        <a:t>Group of MSEs of clusters, State Government/State Government Agencies</a:t>
                      </a:r>
                    </a:p>
                  </a:txBody>
                  <a:tcPr marL="63500" marR="63500" marT="63500" marB="63500" anchor="ctr"/>
                </a:tc>
                <a:extLst>
                  <a:ext uri="{0D108BD9-81ED-4DB2-BD59-A6C34878D82A}">
                    <a16:rowId xmlns:a16="http://schemas.microsoft.com/office/drawing/2014/main" xmlns="" val="98383656"/>
                  </a:ext>
                </a:extLst>
              </a:tr>
              <a:tr h="617838">
                <a:tc>
                  <a:txBody>
                    <a:bodyPr/>
                    <a:lstStyle/>
                    <a:p>
                      <a:r>
                        <a:rPr lang="en-IN" sz="1600" b="1" i="0" kern="1200" dirty="0">
                          <a:solidFill>
                            <a:schemeClr val="tx1"/>
                          </a:solidFill>
                          <a:effectLst/>
                          <a:latin typeface="+mn-lt"/>
                          <a:ea typeface="+mn-ea"/>
                          <a:cs typeface="+mn-cs"/>
                        </a:rPr>
                        <a:t>How to apply?</a:t>
                      </a:r>
                      <a:endParaRPr lang="en-IN" sz="1600" b="1" dirty="0"/>
                    </a:p>
                  </a:txBody>
                  <a:tcPr anchor="ctr"/>
                </a:tc>
                <a:tc>
                  <a:txBody>
                    <a:bodyPr/>
                    <a:lstStyle/>
                    <a:p>
                      <a:pPr algn="l" defTabSz="1177925" fontAlgn="base">
                        <a:buNone/>
                        <a:tabLst/>
                      </a:pPr>
                      <a:r>
                        <a:rPr lang="en-US" sz="1800" b="0" i="0" kern="1200" dirty="0">
                          <a:solidFill>
                            <a:schemeClr val="tx1"/>
                          </a:solidFill>
                          <a:effectLst/>
                          <a:latin typeface="+mn-lt"/>
                          <a:ea typeface="+mn-ea"/>
                          <a:cs typeface="+mn-cs"/>
                        </a:rPr>
                        <a:t>Online applications can be filled at </a:t>
                      </a:r>
                      <a:r>
                        <a:rPr lang="en-US" sz="1800" b="0" i="0" u="none" strike="noStrike" kern="1200" dirty="0">
                          <a:solidFill>
                            <a:schemeClr val="tx1"/>
                          </a:solidFill>
                          <a:effectLst/>
                          <a:latin typeface="+mn-lt"/>
                          <a:ea typeface="+mn-ea"/>
                          <a:cs typeface="+mn-cs"/>
                          <a:hlinkClick r:id="rId3"/>
                        </a:rPr>
                        <a:t>https://cluster.dcmsme.gov.in</a:t>
                      </a:r>
                      <a:r>
                        <a:rPr lang="en-US" sz="1800" b="0" i="0" kern="1200" dirty="0">
                          <a:solidFill>
                            <a:schemeClr val="tx1"/>
                          </a:solidFill>
                          <a:effectLst/>
                          <a:latin typeface="+mn-lt"/>
                          <a:ea typeface="+mn-ea"/>
                          <a:cs typeface="+mn-cs"/>
                        </a:rPr>
                        <a:t> , Website: </a:t>
                      </a:r>
                      <a:r>
                        <a:rPr lang="en-US" sz="1800" b="0" i="0" u="none" strike="noStrike" kern="1200" dirty="0">
                          <a:solidFill>
                            <a:schemeClr val="tx1"/>
                          </a:solidFill>
                          <a:effectLst/>
                          <a:latin typeface="+mn-lt"/>
                          <a:ea typeface="+mn-ea"/>
                          <a:cs typeface="+mn-cs"/>
                          <a:hlinkClick r:id="rId4"/>
                        </a:rPr>
                        <a:t>http://dcmsme.gov.in/CLCS_TUS_Scheme/Cluster-Development-Programme/Scheme_Guideline.aspx</a:t>
                      </a:r>
                      <a:endParaRPr lang="en-IN" b="0" dirty="0">
                        <a:effectLst/>
                      </a:endParaRPr>
                    </a:p>
                  </a:txBody>
                  <a:tcPr marL="63500" marR="63500" marT="63500" marB="63500"/>
                </a:tc>
                <a:extLst>
                  <a:ext uri="{0D108BD9-81ED-4DB2-BD59-A6C34878D82A}">
                    <a16:rowId xmlns:a16="http://schemas.microsoft.com/office/drawing/2014/main" xmlns="" val="1152289869"/>
                  </a:ext>
                </a:extLst>
              </a:tr>
            </a:tbl>
          </a:graphicData>
        </a:graphic>
      </p:graphicFrame>
    </p:spTree>
    <p:extLst>
      <p:ext uri="{BB962C8B-B14F-4D97-AF65-F5344CB8AC3E}">
        <p14:creationId xmlns:p14="http://schemas.microsoft.com/office/powerpoint/2010/main" val="262026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F32017-6304-F393-B641-4C8327DDF0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D9D8F0B-389E-C164-8BA4-EAA51C9B5FE4}"/>
              </a:ext>
            </a:extLst>
          </p:cNvPr>
          <p:cNvSpPr>
            <a:spLocks noGrp="1"/>
          </p:cNvSpPr>
          <p:nvPr>
            <p:ph type="title"/>
          </p:nvPr>
        </p:nvSpPr>
        <p:spPr>
          <a:xfrm>
            <a:off x="838200" y="342527"/>
            <a:ext cx="10515600" cy="510230"/>
          </a:xfrm>
        </p:spPr>
        <p:txBody>
          <a:bodyPr>
            <a:noAutofit/>
          </a:bodyPr>
          <a:lstStyle/>
          <a:p>
            <a:pPr algn="ctr" fontAlgn="base"/>
            <a:r>
              <a:rPr lang="en-US" sz="3200" b="1" dirty="0"/>
              <a:t>Micro &amp; Small Enterprises Cluster Development (MSE-CDP)</a:t>
            </a:r>
            <a:endParaRPr lang="en-IN" sz="1600" b="1" dirty="0"/>
          </a:p>
        </p:txBody>
      </p:sp>
      <p:cxnSp>
        <p:nvCxnSpPr>
          <p:cNvPr id="5" name="Straight Connector 4">
            <a:extLst>
              <a:ext uri="{FF2B5EF4-FFF2-40B4-BE49-F238E27FC236}">
                <a16:creationId xmlns:a16="http://schemas.microsoft.com/office/drawing/2014/main" xmlns="" id="{6CEB2684-356D-6E94-632D-0970E9E7A291}"/>
              </a:ext>
            </a:extLst>
          </p:cNvPr>
          <p:cNvCxnSpPr>
            <a:cxnSpLocks/>
          </p:cNvCxnSpPr>
          <p:nvPr/>
        </p:nvCxnSpPr>
        <p:spPr>
          <a:xfrm>
            <a:off x="2136000" y="839648"/>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344F7FA3-5376-7D63-650D-BB25C952832D}"/>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graphicFrame>
        <p:nvGraphicFramePr>
          <p:cNvPr id="8" name="Content Placeholder 5">
            <a:extLst>
              <a:ext uri="{FF2B5EF4-FFF2-40B4-BE49-F238E27FC236}">
                <a16:creationId xmlns:a16="http://schemas.microsoft.com/office/drawing/2014/main" xmlns="" id="{32D9D7C0-F00A-25FB-F0C6-AC50A85C1AE9}"/>
              </a:ext>
            </a:extLst>
          </p:cNvPr>
          <p:cNvGraphicFramePr>
            <a:graphicFrameLocks/>
          </p:cNvGraphicFramePr>
          <p:nvPr>
            <p:extLst>
              <p:ext uri="{D42A27DB-BD31-4B8C-83A1-F6EECF244321}">
                <p14:modId xmlns:p14="http://schemas.microsoft.com/office/powerpoint/2010/main" val="759051528"/>
              </p:ext>
            </p:extLst>
          </p:nvPr>
        </p:nvGraphicFramePr>
        <p:xfrm>
          <a:off x="459161" y="1071099"/>
          <a:ext cx="11378666" cy="5498825"/>
        </p:xfrm>
        <a:graphic>
          <a:graphicData uri="http://schemas.openxmlformats.org/drawingml/2006/table">
            <a:tbl>
              <a:tblPr firstRow="1" bandRow="1">
                <a:tableStyleId>{5940675A-B579-460E-94D1-54222C63F5DA}</a:tableStyleId>
              </a:tblPr>
              <a:tblGrid>
                <a:gridCol w="1821702">
                  <a:extLst>
                    <a:ext uri="{9D8B030D-6E8A-4147-A177-3AD203B41FA5}">
                      <a16:colId xmlns:a16="http://schemas.microsoft.com/office/drawing/2014/main" xmlns="" val="588838254"/>
                    </a:ext>
                  </a:extLst>
                </a:gridCol>
                <a:gridCol w="9556964">
                  <a:extLst>
                    <a:ext uri="{9D8B030D-6E8A-4147-A177-3AD203B41FA5}">
                      <a16:colId xmlns:a16="http://schemas.microsoft.com/office/drawing/2014/main" xmlns="" val="3744673624"/>
                    </a:ext>
                  </a:extLst>
                </a:gridCol>
              </a:tblGrid>
              <a:tr h="0">
                <a:tc gridSpan="2">
                  <a:txBody>
                    <a:bodyPr/>
                    <a:lstStyle/>
                    <a:p>
                      <a:pPr algn="just"/>
                      <a:r>
                        <a:rPr lang="en-US" sz="1800" b="1" i="0" kern="1200" dirty="0">
                          <a:solidFill>
                            <a:schemeClr val="tx1"/>
                          </a:solidFill>
                          <a:effectLst/>
                          <a:latin typeface="+mn-lt"/>
                          <a:ea typeface="+mn-ea"/>
                          <a:cs typeface="+mn-cs"/>
                        </a:rPr>
                        <a:t>2. Infrastructure Development</a:t>
                      </a:r>
                      <a:r>
                        <a:rPr lang="en-US" sz="1800" b="0" i="0" kern="1200" dirty="0">
                          <a:solidFill>
                            <a:schemeClr val="tx1"/>
                          </a:solidFill>
                          <a:effectLst/>
                          <a:latin typeface="+mn-lt"/>
                          <a:ea typeface="+mn-ea"/>
                          <a:cs typeface="+mn-cs"/>
                        </a:rPr>
                        <a:t>: The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grant will be restricted to 60% of the cost of project from Rs. 5.00 crore to Rs. 15.00 crore for setting up of new Industrial Estate / Flatted Factory Complex and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grant will be 50% of the cost of project from Rs. 5.00 crore to Rs. 10.00 crore for up-gradation of existing Industrial Estate / Flatted Factory Complex. In case of Aspirational Districts, NER, Hill States, Island territories, LWE affected districts and clusters with more than 50% (a) micro/ village or (b) women owned or (c) SC/ST owned units,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grant will be 70% of the cost of project from Rs. 5.00 crore to Rs. 15.00 crore for setting up of new Industrial Estate / Flatted Factory Complex and 60% of the cost of project cost from Rs. 5.00 crore to Rs. 10.00 crore for up-gradation of existing Industrial Estate / Flatted Factory Complex.</a:t>
                      </a:r>
                      <a:endParaRPr lang="en-IN" b="1" dirty="0"/>
                    </a:p>
                  </a:txBody>
                  <a:tcPr anchor="ctr"/>
                </a:tc>
                <a:tc hMerge="1">
                  <a:txBody>
                    <a:bodyPr/>
                    <a:lstStyle/>
                    <a:p>
                      <a:pPr marL="0" indent="0" algn="just">
                        <a:buFont typeface="Arial" panose="020B0604020202020204" pitchFamily="34" charset="0"/>
                        <a:buNone/>
                      </a:pPr>
                      <a:endParaRPr lang="en-US" sz="1600" dirty="0"/>
                    </a:p>
                  </a:txBody>
                  <a:tcPr anchor="ctr"/>
                </a:tc>
                <a:extLst>
                  <a:ext uri="{0D108BD9-81ED-4DB2-BD59-A6C34878D82A}">
                    <a16:rowId xmlns:a16="http://schemas.microsoft.com/office/drawing/2014/main" xmlns="" val="812074258"/>
                  </a:ext>
                </a:extLst>
              </a:tr>
              <a:tr h="1790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a:txBody>
                    <a:bodyPr/>
                    <a:lstStyle/>
                    <a:p>
                      <a:pPr marL="0" indent="0" algn="just" rtl="0">
                        <a:buNone/>
                      </a:pPr>
                      <a:r>
                        <a:rPr lang="en-US" sz="1800" b="0" i="0" kern="1200" dirty="0">
                          <a:solidFill>
                            <a:schemeClr val="tx1"/>
                          </a:solidFill>
                          <a:effectLst/>
                          <a:latin typeface="+mn-lt"/>
                          <a:ea typeface="+mn-ea"/>
                          <a:cs typeface="+mn-cs"/>
                        </a:rPr>
                        <a:t>Hard interventions, i.e., setting up of CFCs with maximum eligible project cost of Rs 30.00 </a:t>
                      </a:r>
                      <a:r>
                        <a:rPr lang="en-US" sz="1800" b="0" i="0" kern="1200" dirty="0" err="1">
                          <a:solidFill>
                            <a:schemeClr val="tx1"/>
                          </a:solidFill>
                          <a:effectLst/>
                          <a:latin typeface="+mn-lt"/>
                          <a:ea typeface="+mn-ea"/>
                          <a:cs typeface="+mn-cs"/>
                        </a:rPr>
                        <a:t>cr</a:t>
                      </a:r>
                      <a:r>
                        <a:rPr lang="en-US" sz="1800" b="0" i="0" kern="1200" dirty="0">
                          <a:solidFill>
                            <a:schemeClr val="tx1"/>
                          </a:solidFill>
                          <a:effectLst/>
                          <a:latin typeface="+mn-lt"/>
                          <a:ea typeface="+mn-ea"/>
                          <a:cs typeface="+mn-cs"/>
                        </a:rPr>
                        <a:t> with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contribution of 70% (80% for special category States and for clusters with more than 50% women/micro/village/ SC/ST units). Infrastructure development in the new/ existing industrial estates/areas in which the maximum eligible project cost is Rs 15.00 </a:t>
                      </a:r>
                      <a:r>
                        <a:rPr lang="en-US" sz="1800" b="0" i="0" kern="1200" dirty="0" err="1">
                          <a:solidFill>
                            <a:schemeClr val="tx1"/>
                          </a:solidFill>
                          <a:effectLst/>
                          <a:latin typeface="+mn-lt"/>
                          <a:ea typeface="+mn-ea"/>
                          <a:cs typeface="+mn-cs"/>
                        </a:rPr>
                        <a:t>cr</a:t>
                      </a:r>
                      <a:r>
                        <a:rPr lang="en-US" sz="1800" b="0" i="0" kern="1200" dirty="0">
                          <a:solidFill>
                            <a:schemeClr val="tx1"/>
                          </a:solidFill>
                          <a:effectLst/>
                          <a:latin typeface="+mn-lt"/>
                          <a:ea typeface="+mn-ea"/>
                          <a:cs typeface="+mn-cs"/>
                        </a:rPr>
                        <a:t>, with </a:t>
                      </a:r>
                      <a:r>
                        <a:rPr lang="en-US" sz="1800" b="0" i="0" kern="1200" dirty="0" err="1">
                          <a:solidFill>
                            <a:schemeClr val="tx1"/>
                          </a:solidFill>
                          <a:effectLst/>
                          <a:latin typeface="+mn-lt"/>
                          <a:ea typeface="+mn-ea"/>
                          <a:cs typeface="+mn-cs"/>
                        </a:rPr>
                        <a:t>GoI</a:t>
                      </a:r>
                      <a:r>
                        <a:rPr lang="en-US" sz="1800" b="0" i="0" kern="1200" dirty="0">
                          <a:solidFill>
                            <a:schemeClr val="tx1"/>
                          </a:solidFill>
                          <a:effectLst/>
                          <a:latin typeface="+mn-lt"/>
                          <a:ea typeface="+mn-ea"/>
                          <a:cs typeface="+mn-cs"/>
                        </a:rPr>
                        <a:t> contribution amounting to 60% of project cost (70% for special category States and for clusters with more than 50% women/micro/SC/ST units).</a:t>
                      </a:r>
                      <a:endParaRPr lang="en-IN" sz="1600" dirty="0"/>
                    </a:p>
                  </a:txBody>
                  <a:tcPr anchor="ctr"/>
                </a:tc>
                <a:extLst>
                  <a:ext uri="{0D108BD9-81ED-4DB2-BD59-A6C34878D82A}">
                    <a16:rowId xmlns:a16="http://schemas.microsoft.com/office/drawing/2014/main" xmlns="" val="2323366279"/>
                  </a:ext>
                </a:extLst>
              </a:tr>
              <a:tr h="472611">
                <a:tc>
                  <a:txBody>
                    <a:bodyPr/>
                    <a:lstStyle/>
                    <a:p>
                      <a:pPr marL="0" algn="l" defTabSz="914400" rtl="0" eaLnBrk="1" latinLnBrk="0" hangingPunct="1"/>
                      <a:r>
                        <a:rPr lang="en-IN" sz="1600" b="1" kern="1200" dirty="0">
                          <a:solidFill>
                            <a:schemeClr val="tx1"/>
                          </a:solidFill>
                          <a:latin typeface="+mn-lt"/>
                          <a:ea typeface="+mn-ea"/>
                          <a:cs typeface="+mn-cs"/>
                        </a:rPr>
                        <a:t>Who can apply?</a:t>
                      </a:r>
                    </a:p>
                  </a:txBody>
                  <a:tcPr anchor="ctr"/>
                </a:tc>
                <a:tc>
                  <a:txBody>
                    <a:bodyPr/>
                    <a:lstStyle/>
                    <a:p>
                      <a:pPr algn="l" fontAlgn="base">
                        <a:buNone/>
                      </a:pPr>
                      <a:r>
                        <a:rPr lang="en-US" b="0" dirty="0">
                          <a:effectLst/>
                        </a:rPr>
                        <a:t>Group of MSEs of clusters, State Government/State Government Agencies</a:t>
                      </a:r>
                    </a:p>
                  </a:txBody>
                  <a:tcPr marL="63500" marR="63500" marT="63500" marB="63500" anchor="ctr"/>
                </a:tc>
                <a:extLst>
                  <a:ext uri="{0D108BD9-81ED-4DB2-BD59-A6C34878D82A}">
                    <a16:rowId xmlns:a16="http://schemas.microsoft.com/office/drawing/2014/main" xmlns="" val="98383656"/>
                  </a:ext>
                </a:extLst>
              </a:tr>
              <a:tr h="617838">
                <a:tc>
                  <a:txBody>
                    <a:bodyPr/>
                    <a:lstStyle/>
                    <a:p>
                      <a:r>
                        <a:rPr lang="en-IN" sz="1600" b="1" i="0" kern="1200" dirty="0">
                          <a:solidFill>
                            <a:schemeClr val="tx1"/>
                          </a:solidFill>
                          <a:effectLst/>
                          <a:latin typeface="+mn-lt"/>
                          <a:ea typeface="+mn-ea"/>
                          <a:cs typeface="+mn-cs"/>
                        </a:rPr>
                        <a:t>How to apply?</a:t>
                      </a:r>
                      <a:endParaRPr lang="en-IN" sz="1600" b="1" dirty="0"/>
                    </a:p>
                  </a:txBody>
                  <a:tcPr anchor="ctr"/>
                </a:tc>
                <a:tc>
                  <a:txBody>
                    <a:bodyPr/>
                    <a:lstStyle/>
                    <a:p>
                      <a:pPr algn="l" defTabSz="1177925" fontAlgn="base">
                        <a:buNone/>
                        <a:tabLst/>
                      </a:pPr>
                      <a:r>
                        <a:rPr lang="en-US" sz="1800" b="0" i="0" kern="1200" dirty="0">
                          <a:solidFill>
                            <a:schemeClr val="tx1"/>
                          </a:solidFill>
                          <a:effectLst/>
                          <a:latin typeface="+mn-lt"/>
                          <a:ea typeface="+mn-ea"/>
                          <a:cs typeface="+mn-cs"/>
                        </a:rPr>
                        <a:t>Online applications can be filled at </a:t>
                      </a:r>
                      <a:r>
                        <a:rPr lang="en-US" sz="1800" b="0" i="0" u="none" strike="noStrike" kern="1200" dirty="0">
                          <a:solidFill>
                            <a:schemeClr val="tx1"/>
                          </a:solidFill>
                          <a:effectLst/>
                          <a:latin typeface="+mn-lt"/>
                          <a:ea typeface="+mn-ea"/>
                          <a:cs typeface="+mn-cs"/>
                          <a:hlinkClick r:id="rId3"/>
                        </a:rPr>
                        <a:t>https://cluster.dcmsme.gov.in</a:t>
                      </a:r>
                      <a:r>
                        <a:rPr lang="en-US" sz="1800" b="0" i="0" kern="1200" dirty="0">
                          <a:solidFill>
                            <a:schemeClr val="tx1"/>
                          </a:solidFill>
                          <a:effectLst/>
                          <a:latin typeface="+mn-lt"/>
                          <a:ea typeface="+mn-ea"/>
                          <a:cs typeface="+mn-cs"/>
                        </a:rPr>
                        <a:t> , Website: </a:t>
                      </a:r>
                      <a:r>
                        <a:rPr lang="en-US" sz="1800" b="0" i="0" u="none" strike="noStrike" kern="1200" dirty="0">
                          <a:solidFill>
                            <a:schemeClr val="tx1"/>
                          </a:solidFill>
                          <a:effectLst/>
                          <a:latin typeface="+mn-lt"/>
                          <a:ea typeface="+mn-ea"/>
                          <a:cs typeface="+mn-cs"/>
                          <a:hlinkClick r:id="rId4"/>
                        </a:rPr>
                        <a:t>http://dcmsme.gov.in/CLCS_TUS_Scheme/Cluster-Development-Programme/Scheme_Guideline.aspx</a:t>
                      </a:r>
                      <a:endParaRPr lang="en-IN" b="0" dirty="0">
                        <a:effectLst/>
                      </a:endParaRPr>
                    </a:p>
                  </a:txBody>
                  <a:tcPr marL="63500" marR="63500" marT="63500" marB="63500"/>
                </a:tc>
                <a:extLst>
                  <a:ext uri="{0D108BD9-81ED-4DB2-BD59-A6C34878D82A}">
                    <a16:rowId xmlns:a16="http://schemas.microsoft.com/office/drawing/2014/main" xmlns="" val="1152289869"/>
                  </a:ext>
                </a:extLst>
              </a:tr>
            </a:tbl>
          </a:graphicData>
        </a:graphic>
      </p:graphicFrame>
    </p:spTree>
    <p:extLst>
      <p:ext uri="{BB962C8B-B14F-4D97-AF65-F5344CB8AC3E}">
        <p14:creationId xmlns:p14="http://schemas.microsoft.com/office/powerpoint/2010/main" val="2989388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DCE03C-ABF8-2000-47A0-33323223D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EE71F54-71DF-8A49-67AE-18D4E6BF34DE}"/>
              </a:ext>
            </a:extLst>
          </p:cNvPr>
          <p:cNvSpPr>
            <a:spLocks noGrp="1"/>
          </p:cNvSpPr>
          <p:nvPr>
            <p:ph type="title"/>
          </p:nvPr>
        </p:nvSpPr>
        <p:spPr>
          <a:xfrm>
            <a:off x="838200" y="198691"/>
            <a:ext cx="10515600" cy="510230"/>
          </a:xfrm>
        </p:spPr>
        <p:txBody>
          <a:bodyPr>
            <a:noAutofit/>
          </a:bodyPr>
          <a:lstStyle/>
          <a:p>
            <a:pPr algn="ctr" fontAlgn="base"/>
            <a:r>
              <a:rPr lang="fr-FR" sz="3200" b="1" dirty="0" err="1"/>
              <a:t>Technology</a:t>
            </a:r>
            <a:r>
              <a:rPr lang="fr-FR" sz="3200" b="1" dirty="0"/>
              <a:t> Centres/ Extension Centres (TCEC)</a:t>
            </a:r>
            <a:endParaRPr lang="fr-FR" sz="4000" b="1" dirty="0"/>
          </a:p>
        </p:txBody>
      </p:sp>
      <p:cxnSp>
        <p:nvCxnSpPr>
          <p:cNvPr id="5" name="Straight Connector 4">
            <a:extLst>
              <a:ext uri="{FF2B5EF4-FFF2-40B4-BE49-F238E27FC236}">
                <a16:creationId xmlns:a16="http://schemas.microsoft.com/office/drawing/2014/main" xmlns="" id="{05BD5B7E-6A4C-D0FC-4DA3-552DCBE5F057}"/>
              </a:ext>
            </a:extLst>
          </p:cNvPr>
          <p:cNvCxnSpPr>
            <a:cxnSpLocks/>
          </p:cNvCxnSpPr>
          <p:nvPr/>
        </p:nvCxnSpPr>
        <p:spPr>
          <a:xfrm>
            <a:off x="2136000" y="706086"/>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F87F3881-793F-5431-7D91-50D0AB0AFEE1}"/>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graphicFrame>
        <p:nvGraphicFramePr>
          <p:cNvPr id="8" name="Content Placeholder 5">
            <a:extLst>
              <a:ext uri="{FF2B5EF4-FFF2-40B4-BE49-F238E27FC236}">
                <a16:creationId xmlns:a16="http://schemas.microsoft.com/office/drawing/2014/main" xmlns="" id="{520ADD3D-7A5B-9E68-1BF6-67C3BDF6EEA2}"/>
              </a:ext>
            </a:extLst>
          </p:cNvPr>
          <p:cNvGraphicFramePr>
            <a:graphicFrameLocks/>
          </p:cNvGraphicFramePr>
          <p:nvPr>
            <p:extLst>
              <p:ext uri="{D42A27DB-BD31-4B8C-83A1-F6EECF244321}">
                <p14:modId xmlns:p14="http://schemas.microsoft.com/office/powerpoint/2010/main" val="2444892915"/>
              </p:ext>
            </p:extLst>
          </p:nvPr>
        </p:nvGraphicFramePr>
        <p:xfrm>
          <a:off x="459161" y="803103"/>
          <a:ext cx="11456614" cy="5887720"/>
        </p:xfrm>
        <a:graphic>
          <a:graphicData uri="http://schemas.openxmlformats.org/drawingml/2006/table">
            <a:tbl>
              <a:tblPr firstRow="1" bandRow="1">
                <a:tableStyleId>{5940675A-B579-460E-94D1-54222C63F5DA}</a:tableStyleId>
              </a:tblPr>
              <a:tblGrid>
                <a:gridCol w="1617325">
                  <a:extLst>
                    <a:ext uri="{9D8B030D-6E8A-4147-A177-3AD203B41FA5}">
                      <a16:colId xmlns:a16="http://schemas.microsoft.com/office/drawing/2014/main" xmlns="" val="588838254"/>
                    </a:ext>
                  </a:extLst>
                </a:gridCol>
                <a:gridCol w="3235253">
                  <a:extLst>
                    <a:ext uri="{9D8B030D-6E8A-4147-A177-3AD203B41FA5}">
                      <a16:colId xmlns:a16="http://schemas.microsoft.com/office/drawing/2014/main" xmlns="" val="3744673624"/>
                    </a:ext>
                  </a:extLst>
                </a:gridCol>
                <a:gridCol w="6604036">
                  <a:extLst>
                    <a:ext uri="{9D8B030D-6E8A-4147-A177-3AD203B41FA5}">
                      <a16:colId xmlns:a16="http://schemas.microsoft.com/office/drawing/2014/main" xmlns="" val="2550433110"/>
                    </a:ext>
                  </a:extLst>
                </a:gridCol>
              </a:tblGrid>
              <a:tr h="0">
                <a:tc gridSpan="3">
                  <a:txBody>
                    <a:bodyPr/>
                    <a:lstStyle/>
                    <a:p>
                      <a:pPr algn="l"/>
                      <a:r>
                        <a:rPr lang="en-US" sz="1800" b="1" i="0" u="sng" kern="1200" dirty="0">
                          <a:solidFill>
                            <a:schemeClr val="tx1"/>
                          </a:solidFill>
                          <a:effectLst/>
                          <a:latin typeface="+mn-lt"/>
                          <a:ea typeface="+mn-ea"/>
                          <a:cs typeface="+mn-cs"/>
                        </a:rPr>
                        <a:t>Establishment of New Technology </a:t>
                      </a:r>
                      <a:r>
                        <a:rPr lang="en-US" sz="1800" b="1" i="0" u="sng" kern="1200" dirty="0" err="1">
                          <a:solidFill>
                            <a:schemeClr val="tx1"/>
                          </a:solidFill>
                          <a:effectLst/>
                          <a:latin typeface="+mn-lt"/>
                          <a:ea typeface="+mn-ea"/>
                          <a:cs typeface="+mn-cs"/>
                        </a:rPr>
                        <a:t>Centres</a:t>
                      </a:r>
                      <a:r>
                        <a:rPr lang="en-US" sz="1800" b="1" i="0" u="sng" kern="1200" dirty="0">
                          <a:solidFill>
                            <a:schemeClr val="tx1"/>
                          </a:solidFill>
                          <a:effectLst/>
                          <a:latin typeface="+mn-lt"/>
                          <a:ea typeface="+mn-ea"/>
                          <a:cs typeface="+mn-cs"/>
                        </a:rPr>
                        <a:t>/ Extension </a:t>
                      </a:r>
                      <a:r>
                        <a:rPr lang="en-US" sz="1800" b="1" i="0" u="sng" kern="1200" dirty="0" err="1">
                          <a:solidFill>
                            <a:schemeClr val="tx1"/>
                          </a:solidFill>
                          <a:effectLst/>
                          <a:latin typeface="+mn-lt"/>
                          <a:ea typeface="+mn-ea"/>
                          <a:cs typeface="+mn-cs"/>
                        </a:rPr>
                        <a:t>Centres</a:t>
                      </a:r>
                      <a:r>
                        <a:rPr lang="en-US" sz="1800" b="1" i="0" u="sng" kern="1200" dirty="0">
                          <a:solidFill>
                            <a:schemeClr val="tx1"/>
                          </a:solidFill>
                          <a:effectLst/>
                          <a:latin typeface="+mn-lt"/>
                          <a:ea typeface="+mn-ea"/>
                          <a:cs typeface="+mn-cs"/>
                        </a:rPr>
                        <a:t>(TCEC).</a:t>
                      </a:r>
                      <a:r>
                        <a:rPr lang="en-US" dirty="0"/>
                        <a:t/>
                      </a:r>
                      <a:br>
                        <a:rPr lang="en-US" dirty="0"/>
                      </a:br>
                      <a:r>
                        <a:rPr lang="en-US" sz="1800" b="0" i="0" kern="1200" dirty="0">
                          <a:solidFill>
                            <a:schemeClr val="tx1"/>
                          </a:solidFill>
                          <a:effectLst/>
                          <a:latin typeface="+mn-lt"/>
                          <a:ea typeface="+mn-ea"/>
                          <a:cs typeface="+mn-cs"/>
                        </a:rPr>
                        <a:t>    • The scheme envisages establishment of 20 new Technology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(TCs) and 100 Extension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(ECs) at an estimated total outlay of the scheme, Rs. 3500 Crores.</a:t>
                      </a:r>
                      <a:r>
                        <a:rPr lang="en-US" dirty="0"/>
                        <a:t/>
                      </a:r>
                      <a:br>
                        <a:rPr lang="en-US" dirty="0"/>
                      </a:br>
                      <a:r>
                        <a:rPr lang="en-US" sz="1800" b="0" i="0" kern="1200" dirty="0">
                          <a:solidFill>
                            <a:schemeClr val="tx1"/>
                          </a:solidFill>
                          <a:effectLst/>
                          <a:latin typeface="+mn-lt"/>
                          <a:ea typeface="+mn-ea"/>
                          <a:cs typeface="+mn-cs"/>
                        </a:rPr>
                        <a:t>    • The primary objective of the scheme is to increase the geographic reach of TCs network to provide solution as per local needs of MSMEs for technology, skilled human resources, and advisory services. This will increase competitiveness and profitability of MSMEs at grass root level.</a:t>
                      </a:r>
                      <a:endParaRPr lang="en-IN" b="1" dirty="0"/>
                    </a:p>
                  </a:txBody>
                  <a:tcPr anchor="ctr"/>
                </a:tc>
                <a:tc hMerge="1">
                  <a:txBody>
                    <a:bodyPr/>
                    <a:lstStyle/>
                    <a:p>
                      <a:pPr marL="0" indent="0" algn="just">
                        <a:buFont typeface="Arial" panose="020B0604020202020204" pitchFamily="34" charset="0"/>
                        <a:buNone/>
                      </a:pPr>
                      <a:endParaRPr lang="en-US" sz="1600" dirty="0"/>
                    </a:p>
                  </a:txBody>
                  <a:tcPr anchor="ctr"/>
                </a:tc>
                <a:tc hMerge="1">
                  <a:txBody>
                    <a:bodyPr/>
                    <a:lstStyle/>
                    <a:p>
                      <a:endParaRPr lang="en-IN"/>
                    </a:p>
                  </a:txBody>
                  <a:tcPr/>
                </a:tc>
                <a:extLst>
                  <a:ext uri="{0D108BD9-81ED-4DB2-BD59-A6C34878D82A}">
                    <a16:rowId xmlns:a16="http://schemas.microsoft.com/office/drawing/2014/main" xmlns="" val="812074258"/>
                  </a:ext>
                </a:extLst>
              </a:tr>
              <a:tr h="1342301">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800" b="1" i="0" kern="1200" dirty="0">
                          <a:solidFill>
                            <a:schemeClr val="tx1"/>
                          </a:solidFill>
                          <a:effectLst/>
                          <a:latin typeface="+mn-lt"/>
                          <a:ea typeface="+mn-ea"/>
                          <a:cs typeface="+mn-cs"/>
                        </a:rPr>
                        <a:t>1. Technology </a:t>
                      </a:r>
                      <a:r>
                        <a:rPr lang="en-IN" sz="1800" b="1" i="0" kern="1200" dirty="0" err="1">
                          <a:solidFill>
                            <a:schemeClr val="tx1"/>
                          </a:solidFill>
                          <a:effectLst/>
                          <a:latin typeface="+mn-lt"/>
                          <a:ea typeface="+mn-ea"/>
                          <a:cs typeface="+mn-cs"/>
                        </a:rPr>
                        <a:t>Centers</a:t>
                      </a:r>
                      <a:r>
                        <a:rPr lang="en-IN" sz="1800" b="1"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The Technology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(TCs) are to be established in PAN India. Land for Technology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at identified locations is to be provided by State Governments free of cost on long term lease basis. The TCs shall provide solution as per local needs of MSMEs for technology, skilled human resources, and advisory services. </a:t>
                      </a:r>
                      <a:endParaRPr lang="en-IN" sz="1800" b="1" kern="1200" dirty="0">
                        <a:solidFill>
                          <a:schemeClr val="tx1"/>
                        </a:solidFill>
                        <a:latin typeface="+mn-lt"/>
                        <a:ea typeface="+mn-ea"/>
                        <a:cs typeface="+mn-cs"/>
                      </a:endParaRPr>
                    </a:p>
                  </a:txBody>
                  <a:tcPr anchor="ctr"/>
                </a:tc>
                <a:tc hMerge="1">
                  <a:txBody>
                    <a:bodyPr/>
                    <a:lstStyle/>
                    <a:p>
                      <a:pPr marL="285750" indent="-285750" algn="l" rtl="0">
                        <a:buFont typeface="Arial" panose="020B0604020202020204" pitchFamily="34" charset="0"/>
                        <a:buChar char="•"/>
                      </a:pPr>
                      <a:endParaRPr lang="en-IN" sz="1600" dirty="0"/>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800" b="1" i="0" kern="1200" dirty="0">
                          <a:solidFill>
                            <a:schemeClr val="tx1"/>
                          </a:solidFill>
                          <a:effectLst/>
                          <a:latin typeface="+mn-lt"/>
                          <a:ea typeface="+mn-ea"/>
                          <a:cs typeface="+mn-cs"/>
                        </a:rPr>
                        <a:t>2. Extension Centres (ECs): </a:t>
                      </a:r>
                      <a:r>
                        <a:rPr lang="en-US" sz="1800" b="0" i="0" kern="1200" dirty="0">
                          <a:solidFill>
                            <a:schemeClr val="tx1"/>
                          </a:solidFill>
                          <a:effectLst/>
                          <a:latin typeface="+mn-lt"/>
                          <a:ea typeface="+mn-ea"/>
                          <a:cs typeface="+mn-cs"/>
                        </a:rPr>
                        <a:t>Extension centers are extended facilities of Technology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in unserved areas. The Extension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are established with relatively smaller investments to cover wider geographical area and to meet local specific requirements. The Extension </a:t>
                      </a:r>
                      <a:r>
                        <a:rPr lang="en-US" sz="1800" b="0" i="0" kern="1200" dirty="0" err="1">
                          <a:solidFill>
                            <a:schemeClr val="tx1"/>
                          </a:solidFill>
                          <a:effectLst/>
                          <a:latin typeface="+mn-lt"/>
                          <a:ea typeface="+mn-ea"/>
                          <a:cs typeface="+mn-cs"/>
                        </a:rPr>
                        <a:t>Centres</a:t>
                      </a:r>
                      <a:r>
                        <a:rPr lang="en-US" sz="1800" b="0" i="0" kern="1200" dirty="0">
                          <a:solidFill>
                            <a:schemeClr val="tx1"/>
                          </a:solidFill>
                          <a:effectLst/>
                          <a:latin typeface="+mn-lt"/>
                          <a:ea typeface="+mn-ea"/>
                          <a:cs typeface="+mn-cs"/>
                        </a:rPr>
                        <a:t> (ECs) are to be accommodated in buildings available with State Government/ MSME-DIs/ TCs / Government ITIs/ Govt. Polytechnics and other similar facilities.</a:t>
                      </a:r>
                      <a:endParaRPr lang="en-IN" sz="1800" b="1" kern="1200" dirty="0">
                        <a:solidFill>
                          <a:schemeClr val="tx1"/>
                        </a:solidFill>
                        <a:latin typeface="+mn-lt"/>
                        <a:ea typeface="+mn-ea"/>
                        <a:cs typeface="+mn-cs"/>
                      </a:endParaRPr>
                    </a:p>
                  </a:txBody>
                  <a:tcPr anchor="ctr"/>
                </a:tc>
                <a:extLst>
                  <a:ext uri="{0D108BD9-81ED-4DB2-BD59-A6C34878D82A}">
                    <a16:rowId xmlns:a16="http://schemas.microsoft.com/office/drawing/2014/main" xmlns="" val="2733836757"/>
                  </a:ext>
                </a:extLst>
              </a:tr>
              <a:tr h="1139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Nature of assistance</a:t>
                      </a:r>
                    </a:p>
                  </a:txBody>
                  <a:tcPr anchor="ctr"/>
                </a:tc>
                <a:tc gridSpan="2">
                  <a:txBody>
                    <a:bodyPr/>
                    <a:lstStyle/>
                    <a:p>
                      <a:pPr marL="0" indent="0" algn="l" rtl="0">
                        <a:buFont typeface="Arial" panose="020B0604020202020204" pitchFamily="34" charset="0"/>
                        <a:buNone/>
                      </a:pPr>
                      <a:r>
                        <a:rPr lang="en-US" sz="1800" b="0" i="0" kern="1200" dirty="0">
                          <a:solidFill>
                            <a:schemeClr val="tx1"/>
                          </a:solidFill>
                          <a:effectLst/>
                          <a:latin typeface="+mn-lt"/>
                          <a:ea typeface="+mn-ea"/>
                          <a:cs typeface="+mn-cs"/>
                        </a:rPr>
                        <a:t>Primary focus of these TCs and ECs are to support industries, particularly MSMEs in the through:</a:t>
                      </a:r>
                      <a:endParaRPr lang="en-US" sz="1600" dirty="0"/>
                    </a:p>
                    <a:p>
                      <a:pPr marL="285750" indent="-285750" algn="l" rtl="0">
                        <a:buFont typeface="Arial" panose="020B0604020202020204" pitchFamily="34" charset="0"/>
                        <a:buChar char="•"/>
                      </a:pPr>
                      <a:r>
                        <a:rPr lang="en-US" sz="1800" b="0" i="0" kern="1200" dirty="0">
                          <a:solidFill>
                            <a:schemeClr val="tx1"/>
                          </a:solidFill>
                          <a:effectLst/>
                          <a:latin typeface="+mn-lt"/>
                          <a:ea typeface="+mn-ea"/>
                          <a:cs typeface="+mn-cs"/>
                        </a:rPr>
                        <a:t>Providing access to Advanced Manufacturing Technologies</a:t>
                      </a:r>
                      <a:endParaRPr lang="en-US" sz="1600" b="0" i="0" kern="1200" dirty="0">
                        <a:solidFill>
                          <a:schemeClr val="tx1"/>
                        </a:solidFill>
                        <a:effectLst/>
                        <a:latin typeface="+mn-lt"/>
                        <a:ea typeface="+mn-ea"/>
                        <a:cs typeface="+mn-cs"/>
                      </a:endParaRPr>
                    </a:p>
                    <a:p>
                      <a:pPr marL="285750" indent="-285750" algn="l" rtl="0">
                        <a:buFont typeface="Arial" panose="020B0604020202020204" pitchFamily="34" charset="0"/>
                        <a:buChar char="•"/>
                      </a:pPr>
                      <a:r>
                        <a:rPr lang="en-US" sz="1800" b="0" i="0" kern="1200" dirty="0">
                          <a:solidFill>
                            <a:schemeClr val="tx1"/>
                          </a:solidFill>
                          <a:effectLst/>
                          <a:latin typeface="+mn-lt"/>
                          <a:ea typeface="+mn-ea"/>
                          <a:cs typeface="+mn-cs"/>
                        </a:rPr>
                        <a:t>Skilling of manpower in technology development; and</a:t>
                      </a:r>
                      <a:endParaRPr lang="en-US" sz="1600" b="0" i="0" kern="1200" dirty="0">
                        <a:solidFill>
                          <a:schemeClr val="tx1"/>
                        </a:solidFill>
                        <a:effectLst/>
                        <a:latin typeface="+mn-lt"/>
                        <a:ea typeface="+mn-ea"/>
                        <a:cs typeface="+mn-cs"/>
                      </a:endParaRPr>
                    </a:p>
                    <a:p>
                      <a:pPr marL="285750" indent="-285750" algn="l" rtl="0">
                        <a:buFont typeface="Arial" panose="020B0604020202020204" pitchFamily="34" charset="0"/>
                        <a:buChar char="•"/>
                      </a:pPr>
                      <a:r>
                        <a:rPr lang="en-US" sz="1800" b="0" i="0" kern="1200" dirty="0">
                          <a:solidFill>
                            <a:schemeClr val="tx1"/>
                          </a:solidFill>
                          <a:effectLst/>
                          <a:latin typeface="+mn-lt"/>
                          <a:ea typeface="+mn-ea"/>
                          <a:cs typeface="+mn-cs"/>
                        </a:rPr>
                        <a:t>Providing technical and business advisory support to MSMEs</a:t>
                      </a:r>
                      <a:endParaRPr lang="en-IN" sz="1600" dirty="0"/>
                    </a:p>
                  </a:txBody>
                  <a:tcPr anchor="ctr"/>
                </a:tc>
                <a:tc hMerge="1">
                  <a:txBody>
                    <a:bodyPr/>
                    <a:lstStyle/>
                    <a:p>
                      <a:endParaRPr lang="en-IN"/>
                    </a:p>
                  </a:txBody>
                  <a:tcPr/>
                </a:tc>
                <a:extLst>
                  <a:ext uri="{0D108BD9-81ED-4DB2-BD59-A6C34878D82A}">
                    <a16:rowId xmlns:a16="http://schemas.microsoft.com/office/drawing/2014/main" xmlns="" val="2323366279"/>
                  </a:ext>
                </a:extLst>
              </a:tr>
              <a:tr h="472611">
                <a:tc>
                  <a:txBody>
                    <a:bodyPr/>
                    <a:lstStyle/>
                    <a:p>
                      <a:pPr marL="0" algn="l" defTabSz="914400" rtl="0" eaLnBrk="1" latinLnBrk="0" hangingPunct="1"/>
                      <a:r>
                        <a:rPr lang="en-IN" sz="1600" b="1" kern="1200" dirty="0">
                          <a:solidFill>
                            <a:schemeClr val="tx1"/>
                          </a:solidFill>
                          <a:latin typeface="+mn-lt"/>
                          <a:ea typeface="+mn-ea"/>
                          <a:cs typeface="+mn-cs"/>
                        </a:rPr>
                        <a:t>Who can apply?</a:t>
                      </a:r>
                    </a:p>
                  </a:txBody>
                  <a:tcPr anchor="ctr"/>
                </a:tc>
                <a:tc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800" b="0" i="0" kern="1200" dirty="0">
                          <a:solidFill>
                            <a:schemeClr val="tx1"/>
                          </a:solidFill>
                          <a:effectLst/>
                          <a:latin typeface="+mn-lt"/>
                          <a:ea typeface="+mn-ea"/>
                          <a:cs typeface="+mn-cs"/>
                        </a:rPr>
                        <a:t>• MSMEs     • Skill Seekers.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The interested MSMEs and Trainees may avail facilities directly from concerned TC or EC.</a:t>
                      </a:r>
                      <a:endParaRPr lang="en-IN" b="0" dirty="0">
                        <a:effectLst/>
                      </a:endParaRPr>
                    </a:p>
                  </a:txBody>
                  <a:tcPr marL="63500" marR="63500" marT="63500" marB="63500" anchor="ctr"/>
                </a:tc>
                <a:tc hMerge="1">
                  <a:txBody>
                    <a:bodyPr/>
                    <a:lstStyle/>
                    <a:p>
                      <a:endParaRPr lang="en-IN"/>
                    </a:p>
                  </a:txBody>
                  <a:tcPr/>
                </a:tc>
                <a:extLst>
                  <a:ext uri="{0D108BD9-81ED-4DB2-BD59-A6C34878D82A}">
                    <a16:rowId xmlns:a16="http://schemas.microsoft.com/office/drawing/2014/main" xmlns="" val="98383656"/>
                  </a:ext>
                </a:extLst>
              </a:tr>
            </a:tbl>
          </a:graphicData>
        </a:graphic>
      </p:graphicFrame>
    </p:spTree>
    <p:extLst>
      <p:ext uri="{BB962C8B-B14F-4D97-AF65-F5344CB8AC3E}">
        <p14:creationId xmlns:p14="http://schemas.microsoft.com/office/powerpoint/2010/main" val="3538290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E97BA-0DF1-1018-C9AB-E35F73D900C0}"/>
              </a:ext>
            </a:extLst>
          </p:cNvPr>
          <p:cNvSpPr>
            <a:spLocks noGrp="1"/>
          </p:cNvSpPr>
          <p:nvPr>
            <p:ph type="title"/>
          </p:nvPr>
        </p:nvSpPr>
        <p:spPr>
          <a:xfrm>
            <a:off x="838200" y="461375"/>
            <a:ext cx="10515600" cy="961393"/>
          </a:xfrm>
        </p:spPr>
        <p:txBody>
          <a:bodyPr vert="horz" lIns="91440" tIns="45720" rIns="91440" bIns="45720" rtlCol="0" anchor="ctr">
            <a:normAutofit/>
          </a:bodyPr>
          <a:lstStyle/>
          <a:p>
            <a:pPr algn="ctr"/>
            <a:r>
              <a:rPr lang="en-IN" b="1" dirty="0"/>
              <a:t>MSME At A Glance</a:t>
            </a:r>
          </a:p>
        </p:txBody>
      </p:sp>
      <p:sp>
        <p:nvSpPr>
          <p:cNvPr id="4" name="Subtitle 2">
            <a:extLst>
              <a:ext uri="{FF2B5EF4-FFF2-40B4-BE49-F238E27FC236}">
                <a16:creationId xmlns:a16="http://schemas.microsoft.com/office/drawing/2014/main" xmlns="" id="{BC618DD2-6068-9F78-0103-8EA74D905352}"/>
              </a:ext>
            </a:extLst>
          </p:cNvPr>
          <p:cNvSpPr txBox="1">
            <a:spLocks noGrp="1"/>
          </p:cNvSpPr>
          <p:nvPr>
            <p:ph idx="1"/>
          </p:nvPr>
        </p:nvSpPr>
        <p:spPr>
          <a:xfrm>
            <a:off x="838200" y="1825625"/>
            <a:ext cx="10515600" cy="3901407"/>
          </a:xfrm>
          <a:prstGeom prst="rect">
            <a:avLst/>
          </a:prstGeom>
        </p:spPr>
        <p:txBody>
          <a:bodyPr>
            <a:normAutofit/>
          </a:bodyPr>
          <a:lstStyle/>
          <a:p>
            <a:pPr lvl="0" algn="just">
              <a:lnSpc>
                <a:spcPct val="114000"/>
              </a:lnSpc>
              <a:spcBef>
                <a:spcPts val="0"/>
              </a:spcBef>
              <a:buClr>
                <a:schemeClr val="tx2"/>
              </a:buClr>
              <a:buSzPct val="75000"/>
              <a:defRPr/>
            </a:pPr>
            <a:r>
              <a:rPr lang="en-US" sz="2000" dirty="0">
                <a:effectLst/>
                <a:ea typeface="Verdana" pitchFamily="34" charset="0"/>
                <a:cs typeface="Verdana" pitchFamily="34" charset="0"/>
              </a:rPr>
              <a:t>Govt. of India, Ministry of MSME formulates policies &amp; various schemes for the development &amp; growth of Indian MSMEs. </a:t>
            </a:r>
          </a:p>
          <a:p>
            <a:pPr lvl="0" algn="just">
              <a:lnSpc>
                <a:spcPct val="114000"/>
              </a:lnSpc>
              <a:spcBef>
                <a:spcPts val="0"/>
              </a:spcBef>
              <a:buClr>
                <a:schemeClr val="tx2"/>
              </a:buClr>
              <a:buSzPct val="75000"/>
              <a:defRPr/>
            </a:pPr>
            <a:endParaRPr lang="en-US" sz="2000" dirty="0">
              <a:effectLst/>
              <a:ea typeface="Verdana" pitchFamily="34" charset="0"/>
              <a:cs typeface="Verdana" pitchFamily="34" charset="0"/>
            </a:endParaRPr>
          </a:p>
          <a:p>
            <a:pPr lvl="0" algn="just">
              <a:lnSpc>
                <a:spcPct val="114000"/>
              </a:lnSpc>
              <a:spcBef>
                <a:spcPts val="0"/>
              </a:spcBef>
              <a:buClr>
                <a:schemeClr val="tx2"/>
              </a:buClr>
              <a:buSzPct val="75000"/>
              <a:defRPr/>
            </a:pPr>
            <a:r>
              <a:rPr lang="en-US" sz="2000" dirty="0">
                <a:effectLst/>
                <a:ea typeface="Verdana" pitchFamily="34" charset="0"/>
                <a:cs typeface="Verdana" pitchFamily="34" charset="0"/>
              </a:rPr>
              <a:t>O/o Development Commissioner, MSME New Delhi is the Nodal agency for implementation of policies &amp; schemes formulated by GOI, Ministry of MSME throughout the country.</a:t>
            </a:r>
          </a:p>
          <a:p>
            <a:pPr lvl="0" algn="just">
              <a:lnSpc>
                <a:spcPct val="114000"/>
              </a:lnSpc>
              <a:spcBef>
                <a:spcPts val="0"/>
              </a:spcBef>
              <a:buClr>
                <a:schemeClr val="tx2"/>
              </a:buClr>
              <a:buSzPct val="75000"/>
              <a:defRPr/>
            </a:pPr>
            <a:endParaRPr lang="en-US" sz="2000" dirty="0">
              <a:solidFill>
                <a:srgbClr val="0000FF"/>
              </a:solidFill>
              <a:effectLst/>
              <a:ea typeface="Verdana" pitchFamily="34" charset="0"/>
              <a:cs typeface="Verdana" pitchFamily="34" charset="0"/>
            </a:endParaRPr>
          </a:p>
          <a:p>
            <a:pPr lvl="0" algn="just">
              <a:lnSpc>
                <a:spcPct val="114000"/>
              </a:lnSpc>
              <a:spcBef>
                <a:spcPts val="0"/>
              </a:spcBef>
              <a:buClr>
                <a:schemeClr val="tx2"/>
              </a:buClr>
              <a:buSzPct val="75000"/>
              <a:defRPr/>
            </a:pPr>
            <a:r>
              <a:rPr lang="en-US" sz="2000" dirty="0">
                <a:solidFill>
                  <a:srgbClr val="0000FF"/>
                </a:solidFill>
                <a:effectLst/>
                <a:ea typeface="Verdana" pitchFamily="34" charset="0"/>
                <a:cs typeface="Verdana" pitchFamily="34" charset="0"/>
              </a:rPr>
              <a:t>MSME-Development &amp; Facilitation Office, Ahmedabad</a:t>
            </a:r>
            <a:r>
              <a:rPr lang="en-US" sz="2000" dirty="0">
                <a:effectLst/>
                <a:ea typeface="Verdana" pitchFamily="34" charset="0"/>
                <a:cs typeface="Verdana" pitchFamily="34" charset="0"/>
              </a:rPr>
              <a:t> having two Branch offices i.e. </a:t>
            </a:r>
            <a:r>
              <a:rPr lang="en-US" sz="2000" dirty="0">
                <a:solidFill>
                  <a:srgbClr val="0000FF"/>
                </a:solidFill>
                <a:effectLst/>
                <a:ea typeface="Verdana" pitchFamily="34" charset="0"/>
                <a:cs typeface="Verdana" pitchFamily="34" charset="0"/>
              </a:rPr>
              <a:t>Br. MSME-DFO, Rajkot </a:t>
            </a:r>
            <a:r>
              <a:rPr lang="en-US" sz="2000" dirty="0">
                <a:effectLst/>
                <a:ea typeface="Verdana" pitchFamily="34" charset="0"/>
                <a:cs typeface="Verdana" pitchFamily="34" charset="0"/>
              </a:rPr>
              <a:t>&amp; </a:t>
            </a:r>
            <a:r>
              <a:rPr lang="en-US" sz="2000" dirty="0">
                <a:solidFill>
                  <a:srgbClr val="0000FF"/>
                </a:solidFill>
                <a:effectLst/>
                <a:ea typeface="Verdana" pitchFamily="34" charset="0"/>
                <a:cs typeface="Verdana" pitchFamily="34" charset="0"/>
              </a:rPr>
              <a:t>Br. MSME-DFO, Silvassa </a:t>
            </a:r>
            <a:r>
              <a:rPr lang="en-US" sz="2000" dirty="0">
                <a:effectLst/>
                <a:ea typeface="Verdana" pitchFamily="34" charset="0"/>
                <a:cs typeface="Verdana" pitchFamily="34" charset="0"/>
              </a:rPr>
              <a:t>to provide extension services in the state of Gujarat as well as at UT- Dadra &amp; Nagar Haveli &amp; UT: Daman &amp; Diu.</a:t>
            </a:r>
            <a:endParaRPr kumimoji="0" lang="en-US" altLang="en-US" sz="2000" b="0" i="0" u="none" strike="noStrike" kern="0" cap="none" spc="0" normalizeH="0" baseline="0" noProof="0" dirty="0">
              <a:ln>
                <a:noFill/>
              </a:ln>
              <a:effectLst/>
              <a:uLnTx/>
              <a:uFillTx/>
              <a:ea typeface="Verdana" pitchFamily="34" charset="0"/>
              <a:cs typeface="Verdana" pitchFamily="34" charset="0"/>
            </a:endParaRPr>
          </a:p>
        </p:txBody>
      </p:sp>
      <p:sp>
        <p:nvSpPr>
          <p:cNvPr id="5" name="Rectangle 4">
            <a:extLst>
              <a:ext uri="{FF2B5EF4-FFF2-40B4-BE49-F238E27FC236}">
                <a16:creationId xmlns:a16="http://schemas.microsoft.com/office/drawing/2014/main" xmlns="" id="{CA9218C2-BC98-0D59-5DF2-BFF8E1093554}"/>
              </a:ext>
            </a:extLst>
          </p:cNvPr>
          <p:cNvSpPr/>
          <p:nvPr/>
        </p:nvSpPr>
        <p:spPr>
          <a:xfrm>
            <a:off x="544530" y="462337"/>
            <a:ext cx="11003623" cy="576380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 name="Straight Connector 5">
            <a:extLst>
              <a:ext uri="{FF2B5EF4-FFF2-40B4-BE49-F238E27FC236}">
                <a16:creationId xmlns:a16="http://schemas.microsoft.com/office/drawing/2014/main" xmlns="" id="{9D411B93-C7B0-2779-ADA4-C13CA389176E}"/>
              </a:ext>
            </a:extLst>
          </p:cNvPr>
          <p:cNvCxnSpPr>
            <a:cxnSpLocks/>
          </p:cNvCxnSpPr>
          <p:nvPr/>
        </p:nvCxnSpPr>
        <p:spPr>
          <a:xfrm>
            <a:off x="2496000" y="1325153"/>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09972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4B46D9-2BED-88AA-C91D-3FC299165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53148C9-C907-65AB-7574-230A0160367F}"/>
              </a:ext>
            </a:extLst>
          </p:cNvPr>
          <p:cNvSpPr>
            <a:spLocks noGrp="1"/>
          </p:cNvSpPr>
          <p:nvPr>
            <p:ph type="title"/>
          </p:nvPr>
        </p:nvSpPr>
        <p:spPr>
          <a:xfrm>
            <a:off x="838200" y="301431"/>
            <a:ext cx="10515600" cy="510230"/>
          </a:xfrm>
        </p:spPr>
        <p:txBody>
          <a:bodyPr>
            <a:noAutofit/>
          </a:bodyPr>
          <a:lstStyle/>
          <a:p>
            <a:pPr algn="ctr" fontAlgn="base"/>
            <a:r>
              <a:rPr lang="en-IN" sz="4000" b="1" noProof="0" dirty="0"/>
              <a:t>Public Procurement Policy</a:t>
            </a:r>
          </a:p>
        </p:txBody>
      </p:sp>
      <p:cxnSp>
        <p:nvCxnSpPr>
          <p:cNvPr id="5" name="Straight Connector 4">
            <a:extLst>
              <a:ext uri="{FF2B5EF4-FFF2-40B4-BE49-F238E27FC236}">
                <a16:creationId xmlns:a16="http://schemas.microsoft.com/office/drawing/2014/main" xmlns="" id="{9A22954A-9D46-12A2-428D-EA8E681896BB}"/>
              </a:ext>
            </a:extLst>
          </p:cNvPr>
          <p:cNvCxnSpPr>
            <a:cxnSpLocks/>
          </p:cNvCxnSpPr>
          <p:nvPr/>
        </p:nvCxnSpPr>
        <p:spPr>
          <a:xfrm>
            <a:off x="2043533" y="891021"/>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C651ED8E-0BFC-15BB-A075-657F31B93CC0}"/>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pic>
        <p:nvPicPr>
          <p:cNvPr id="4" name="Picture 2">
            <a:extLst>
              <a:ext uri="{FF2B5EF4-FFF2-40B4-BE49-F238E27FC236}">
                <a16:creationId xmlns:a16="http://schemas.microsoft.com/office/drawing/2014/main" xmlns="" id="{F097C96C-F560-7945-AE34-DE730545ACC3}"/>
              </a:ext>
            </a:extLst>
          </p:cNvPr>
          <p:cNvPicPr>
            <a:picLocks noChangeAspect="1" noChangeArrowheads="1"/>
          </p:cNvPicPr>
          <p:nvPr/>
        </p:nvPicPr>
        <p:blipFill>
          <a:blip r:embed="rId3" cstate="print"/>
          <a:srcRect/>
          <a:stretch>
            <a:fillRect/>
          </a:stretch>
        </p:blipFill>
        <p:spPr bwMode="auto">
          <a:xfrm>
            <a:off x="494757" y="1025096"/>
            <a:ext cx="11307474" cy="555175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924212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099422-5A36-BC4A-7022-AEB458444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9B4ED27-88E9-9C1E-A27F-63D183B8D338}"/>
              </a:ext>
            </a:extLst>
          </p:cNvPr>
          <p:cNvSpPr>
            <a:spLocks noGrp="1"/>
          </p:cNvSpPr>
          <p:nvPr>
            <p:ph type="title"/>
          </p:nvPr>
        </p:nvSpPr>
        <p:spPr>
          <a:xfrm>
            <a:off x="838200" y="301431"/>
            <a:ext cx="10515600" cy="510230"/>
          </a:xfrm>
        </p:spPr>
        <p:txBody>
          <a:bodyPr>
            <a:noAutofit/>
          </a:bodyPr>
          <a:lstStyle/>
          <a:p>
            <a:pPr algn="ctr" fontAlgn="base"/>
            <a:r>
              <a:rPr lang="en-IN" sz="4000" b="1" noProof="0" dirty="0"/>
              <a:t>Public Procurement Policy</a:t>
            </a:r>
          </a:p>
        </p:txBody>
      </p:sp>
      <p:cxnSp>
        <p:nvCxnSpPr>
          <p:cNvPr id="5" name="Straight Connector 4">
            <a:extLst>
              <a:ext uri="{FF2B5EF4-FFF2-40B4-BE49-F238E27FC236}">
                <a16:creationId xmlns:a16="http://schemas.microsoft.com/office/drawing/2014/main" xmlns="" id="{1C84F649-239C-2B04-F06A-7E79FB964620}"/>
              </a:ext>
            </a:extLst>
          </p:cNvPr>
          <p:cNvCxnSpPr>
            <a:cxnSpLocks/>
          </p:cNvCxnSpPr>
          <p:nvPr/>
        </p:nvCxnSpPr>
        <p:spPr>
          <a:xfrm>
            <a:off x="2043533" y="891021"/>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3873D2B1-35B6-7733-23CD-10E16A27B11D}"/>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3" name="Rectangle 3">
            <a:extLst>
              <a:ext uri="{FF2B5EF4-FFF2-40B4-BE49-F238E27FC236}">
                <a16:creationId xmlns:a16="http://schemas.microsoft.com/office/drawing/2014/main" xmlns="" id="{35071769-45B2-A4A8-CCB3-CE3167F228EA}"/>
              </a:ext>
            </a:extLst>
          </p:cNvPr>
          <p:cNvSpPr txBox="1">
            <a:spLocks noChangeArrowheads="1"/>
          </p:cNvSpPr>
          <p:nvPr/>
        </p:nvSpPr>
        <p:spPr bwMode="auto">
          <a:xfrm>
            <a:off x="890694" y="1819276"/>
            <a:ext cx="10515600" cy="3399993"/>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noAutofit/>
          </a:bodyPr>
          <a:lstStyle/>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r>
              <a:rPr kumimoji="0" lang="en-IN" sz="2000" i="0" u="none" strike="noStrike" kern="0" cap="none" spc="0" normalizeH="0" baseline="0" noProof="0" dirty="0">
                <a:ln>
                  <a:noFill/>
                </a:ln>
                <a:effectLst/>
                <a:uLnTx/>
                <a:uFillTx/>
                <a:ea typeface="Verdana" pitchFamily="34" charset="0"/>
                <a:cs typeface="Verdana" pitchFamily="34" charset="0"/>
              </a:rPr>
              <a:t>Central Government Ministries, Department and Public Sector Undertaking shall procure minimum 25 % </a:t>
            </a:r>
            <a:r>
              <a:rPr kumimoji="0" lang="en-IN" sz="2000" i="0" u="none" strike="noStrike" kern="0" cap="none" spc="0" normalizeH="0" baseline="0" noProof="0" dirty="0">
                <a:ln>
                  <a:noFill/>
                </a:ln>
                <a:solidFill>
                  <a:srgbClr val="0000FF"/>
                </a:solidFill>
                <a:effectLst/>
                <a:uLnTx/>
                <a:uFillTx/>
                <a:ea typeface="Verdana" pitchFamily="34" charset="0"/>
                <a:cs typeface="Verdana" pitchFamily="34" charset="0"/>
              </a:rPr>
              <a:t>(</a:t>
            </a:r>
            <a:r>
              <a:rPr kumimoji="0" lang="en-IN" sz="2000" i="0" u="none" strike="noStrike" kern="0" cap="none" spc="0" normalizeH="0" baseline="0" noProof="0" dirty="0" err="1">
                <a:ln>
                  <a:noFill/>
                </a:ln>
                <a:solidFill>
                  <a:srgbClr val="0000FF"/>
                </a:solidFill>
                <a:effectLst/>
                <a:uLnTx/>
                <a:uFillTx/>
                <a:ea typeface="Verdana" pitchFamily="34" charset="0"/>
                <a:cs typeface="Verdana" pitchFamily="34" charset="0"/>
              </a:rPr>
              <a:t>w.e.f</a:t>
            </a:r>
            <a:r>
              <a:rPr kumimoji="0" lang="en-IN" sz="2000" i="0" u="none" strike="noStrike" kern="0" cap="none" spc="0" normalizeH="0" noProof="0" dirty="0">
                <a:ln>
                  <a:noFill/>
                </a:ln>
                <a:solidFill>
                  <a:srgbClr val="0000FF"/>
                </a:solidFill>
                <a:effectLst/>
                <a:uLnTx/>
                <a:uFillTx/>
                <a:ea typeface="Verdana" pitchFamily="34" charset="0"/>
                <a:cs typeface="Verdana" pitchFamily="34" charset="0"/>
              </a:rPr>
              <a:t> 09.11.2018)</a:t>
            </a:r>
            <a:r>
              <a:rPr kumimoji="0" lang="en-IN" sz="2000" b="1" i="0" u="none" strike="noStrike" kern="0" cap="none" spc="0" normalizeH="0" noProof="0" dirty="0">
                <a:ln>
                  <a:noFill/>
                </a:ln>
                <a:solidFill>
                  <a:srgbClr val="0000FF"/>
                </a:solidFill>
                <a:effectLst/>
                <a:uLnTx/>
                <a:uFillTx/>
                <a:ea typeface="Verdana" pitchFamily="34" charset="0"/>
                <a:cs typeface="Verdana" pitchFamily="34" charset="0"/>
              </a:rPr>
              <a:t> </a:t>
            </a:r>
            <a:r>
              <a:rPr kumimoji="0" lang="en-IN" sz="2000" i="0" u="none" strike="noStrike" kern="0" cap="none" spc="0" normalizeH="0" baseline="0" noProof="0" dirty="0">
                <a:ln>
                  <a:noFill/>
                </a:ln>
                <a:effectLst/>
                <a:uLnTx/>
                <a:uFillTx/>
                <a:ea typeface="Verdana" pitchFamily="34" charset="0"/>
                <a:cs typeface="Verdana" pitchFamily="34" charset="0"/>
              </a:rPr>
              <a:t>of their annual value of goods and services from Micro &amp; Small Enterprise.</a:t>
            </a: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endParaRPr kumimoji="0" lang="en-IN" sz="2000" i="0" u="none" strike="noStrike" kern="0" cap="none" spc="0" normalizeH="0" baseline="0" noProof="0" dirty="0">
              <a:ln>
                <a:noFill/>
              </a:ln>
              <a:effectLst/>
              <a:uLnTx/>
              <a:uFillTx/>
              <a:ea typeface="Verdana" pitchFamily="34" charset="0"/>
              <a:cs typeface="Verdana" pitchFamily="34" charset="0"/>
            </a:endParaRP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r>
              <a:rPr lang="en-IN" sz="2000" kern="0" dirty="0">
                <a:effectLst/>
                <a:ea typeface="Verdana" pitchFamily="34" charset="0"/>
                <a:cs typeface="Verdana" pitchFamily="34" charset="0"/>
              </a:rPr>
              <a:t>04</a:t>
            </a:r>
            <a:r>
              <a:rPr kumimoji="0" lang="en-IN" sz="2000" i="0" u="none" strike="noStrike" kern="0" cap="none" spc="0" normalizeH="0" baseline="0" noProof="0" dirty="0">
                <a:ln>
                  <a:noFill/>
                </a:ln>
                <a:effectLst/>
                <a:uLnTx/>
                <a:uFillTx/>
                <a:ea typeface="Verdana" pitchFamily="34" charset="0"/>
                <a:cs typeface="Verdana" pitchFamily="34" charset="0"/>
              </a:rPr>
              <a:t>% from SC/ST, 03% from Women out of 25 % is earmarked for procurement from MSEs enterprise.   </a:t>
            </a: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endParaRPr kumimoji="0" lang="en-IN" sz="2000" i="0" u="none" strike="noStrike" kern="0" cap="none" spc="0" normalizeH="0" baseline="0" noProof="0" dirty="0">
              <a:ln>
                <a:noFill/>
              </a:ln>
              <a:effectLst/>
              <a:uLnTx/>
              <a:uFillTx/>
              <a:ea typeface="Verdana" pitchFamily="34" charset="0"/>
              <a:cs typeface="Verdana" pitchFamily="34" charset="0"/>
            </a:endParaRP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r>
              <a:rPr kumimoji="0" lang="en-IN" sz="2000" i="0" u="none" strike="noStrike" kern="0" cap="none" spc="0" normalizeH="0" baseline="0" noProof="0" dirty="0">
                <a:ln>
                  <a:noFill/>
                </a:ln>
                <a:effectLst/>
                <a:uLnTx/>
                <a:uFillTx/>
                <a:ea typeface="Verdana" pitchFamily="34" charset="0"/>
                <a:cs typeface="Verdana" pitchFamily="34" charset="0"/>
              </a:rPr>
              <a:t>In tender, participating  MSEs quoting price within price bend  of  L1+15  % shall be allowed to supply 25% of total tender value by bringing down their price to L1</a:t>
            </a: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endParaRPr kumimoji="0" lang="en-IN" sz="2000" i="0" u="none" strike="noStrike" kern="0" cap="none" spc="0" normalizeH="0" baseline="0" noProof="0" dirty="0">
              <a:ln>
                <a:noFill/>
              </a:ln>
              <a:effectLst/>
              <a:uLnTx/>
              <a:uFillTx/>
              <a:ea typeface="Verdana" pitchFamily="34" charset="0"/>
              <a:cs typeface="Verdana" pitchFamily="34" charset="0"/>
            </a:endParaRPr>
          </a:p>
          <a:p>
            <a:pPr marL="623887" marR="0" lvl="0" indent="-514350" algn="just" defTabSz="914400" rtl="0" eaLnBrk="0" fontAlgn="base" latinLnBrk="0" hangingPunct="0">
              <a:lnSpc>
                <a:spcPct val="90000"/>
              </a:lnSpc>
              <a:spcBef>
                <a:spcPts val="0"/>
              </a:spcBef>
              <a:spcAft>
                <a:spcPct val="0"/>
              </a:spcAft>
              <a:buSzPct val="100000"/>
              <a:buFont typeface="+mj-lt"/>
              <a:buAutoNum type="alphaLcParenR"/>
              <a:tabLst/>
              <a:defRPr/>
            </a:pPr>
            <a:r>
              <a:rPr kumimoji="0" lang="en-IN" sz="2000" i="0" u="none" strike="noStrike" kern="0" cap="none" spc="0" normalizeH="0" baseline="0" noProof="0" dirty="0">
                <a:ln>
                  <a:noFill/>
                </a:ln>
                <a:effectLst/>
                <a:uLnTx/>
                <a:uFillTx/>
                <a:ea typeface="Verdana" pitchFamily="34" charset="0"/>
                <a:cs typeface="Verdana" pitchFamily="34" charset="0"/>
              </a:rPr>
              <a:t>To reduce transaction cost of doing business MSEs shell be facilitated by providing tender set free of cost and exempting  MSEs from payment of earnest money.</a:t>
            </a:r>
            <a:endParaRPr kumimoji="0" lang="en-US" sz="20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583463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6D7B36-9546-3457-B155-6872B373B1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67F44A31-57C5-1782-0B57-388D810FA730}"/>
              </a:ext>
            </a:extLst>
          </p:cNvPr>
          <p:cNvPicPr>
            <a:picLocks noChangeAspect="1"/>
          </p:cNvPicPr>
          <p:nvPr/>
        </p:nvPicPr>
        <p:blipFill>
          <a:blip r:embed="rId2"/>
          <a:stretch>
            <a:fillRect/>
          </a:stretch>
        </p:blipFill>
        <p:spPr>
          <a:xfrm>
            <a:off x="807806" y="1068900"/>
            <a:ext cx="10576388" cy="5192804"/>
          </a:xfrm>
          <a:prstGeom prst="rect">
            <a:avLst/>
          </a:prstGeom>
          <a:ln>
            <a:solidFill>
              <a:schemeClr val="tx1"/>
            </a:solidFill>
          </a:ln>
        </p:spPr>
      </p:pic>
      <p:sp>
        <p:nvSpPr>
          <p:cNvPr id="2" name="Title 1">
            <a:extLst>
              <a:ext uri="{FF2B5EF4-FFF2-40B4-BE49-F238E27FC236}">
                <a16:creationId xmlns:a16="http://schemas.microsoft.com/office/drawing/2014/main" xmlns="" id="{6E6A1619-D3A6-880C-6285-EEE78AC50E85}"/>
              </a:ext>
            </a:extLst>
          </p:cNvPr>
          <p:cNvSpPr>
            <a:spLocks noGrp="1"/>
          </p:cNvSpPr>
          <p:nvPr>
            <p:ph type="title"/>
          </p:nvPr>
        </p:nvSpPr>
        <p:spPr>
          <a:xfrm>
            <a:off x="838200" y="301431"/>
            <a:ext cx="10515600" cy="510230"/>
          </a:xfrm>
        </p:spPr>
        <p:txBody>
          <a:bodyPr>
            <a:noAutofit/>
          </a:bodyPr>
          <a:lstStyle/>
          <a:p>
            <a:pPr algn="ctr" fontAlgn="base"/>
            <a:r>
              <a:rPr lang="en-IN" sz="4000" b="1" noProof="0" dirty="0"/>
              <a:t>Public Procurement Policy</a:t>
            </a:r>
          </a:p>
        </p:txBody>
      </p:sp>
      <p:cxnSp>
        <p:nvCxnSpPr>
          <p:cNvPr id="3" name="Straight Connector 2">
            <a:extLst>
              <a:ext uri="{FF2B5EF4-FFF2-40B4-BE49-F238E27FC236}">
                <a16:creationId xmlns:a16="http://schemas.microsoft.com/office/drawing/2014/main" xmlns="" id="{E157BF3D-50BB-205B-2217-CB2EFA23BFFB}"/>
              </a:ext>
            </a:extLst>
          </p:cNvPr>
          <p:cNvCxnSpPr>
            <a:cxnSpLocks/>
          </p:cNvCxnSpPr>
          <p:nvPr/>
        </p:nvCxnSpPr>
        <p:spPr>
          <a:xfrm>
            <a:off x="2043533" y="849925"/>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xmlns="" id="{C62124CF-4F25-4FBA-5335-4E27A196ABA4}"/>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426749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240076A-1181-D1B3-684E-2E7B95395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2CA9098E-3EDE-CBA8-6304-8B3B534DBEEC}"/>
              </a:ext>
            </a:extLst>
          </p:cNvPr>
          <p:cNvSpPr>
            <a:spLocks noGrp="1"/>
          </p:cNvSpPr>
          <p:nvPr>
            <p:ph type="title"/>
          </p:nvPr>
        </p:nvSpPr>
        <p:spPr>
          <a:xfrm>
            <a:off x="838200" y="332253"/>
            <a:ext cx="10515600" cy="510230"/>
          </a:xfrm>
        </p:spPr>
        <p:txBody>
          <a:bodyPr>
            <a:noAutofit/>
          </a:bodyPr>
          <a:lstStyle/>
          <a:p>
            <a:pPr algn="ctr" fontAlgn="base"/>
            <a:r>
              <a:rPr lang="en-US" sz="3200" b="1" dirty="0"/>
              <a:t>Trade Receivables electronic Discounting System </a:t>
            </a:r>
            <a:r>
              <a:rPr lang="en-IN" sz="3200" dirty="0"/>
              <a:t>(</a:t>
            </a:r>
            <a:r>
              <a:rPr lang="en-IN" sz="3200" dirty="0" err="1"/>
              <a:t>TReDS</a:t>
            </a:r>
            <a:r>
              <a:rPr lang="en-IN" sz="3200" dirty="0"/>
              <a:t>)</a:t>
            </a:r>
            <a:endParaRPr lang="en-IN" sz="4000" b="1" noProof="0" dirty="0"/>
          </a:p>
        </p:txBody>
      </p:sp>
      <p:cxnSp>
        <p:nvCxnSpPr>
          <p:cNvPr id="5" name="Straight Connector 4">
            <a:extLst>
              <a:ext uri="{FF2B5EF4-FFF2-40B4-BE49-F238E27FC236}">
                <a16:creationId xmlns:a16="http://schemas.microsoft.com/office/drawing/2014/main" xmlns="" id="{EB64E2B4-FB12-EF57-B383-8323EEB20B96}"/>
              </a:ext>
            </a:extLst>
          </p:cNvPr>
          <p:cNvCxnSpPr>
            <a:cxnSpLocks/>
          </p:cNvCxnSpPr>
          <p:nvPr/>
        </p:nvCxnSpPr>
        <p:spPr>
          <a:xfrm>
            <a:off x="2043533" y="891021"/>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xmlns="" id="{33374C05-E4E8-733C-051E-2F0932B1C50B}"/>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3" name="Rectangle 3">
            <a:extLst>
              <a:ext uri="{FF2B5EF4-FFF2-40B4-BE49-F238E27FC236}">
                <a16:creationId xmlns:a16="http://schemas.microsoft.com/office/drawing/2014/main" xmlns="" id="{3CDC7AC2-7EF9-5098-AEF4-806A07BFB2C7}"/>
              </a:ext>
            </a:extLst>
          </p:cNvPr>
          <p:cNvSpPr txBox="1">
            <a:spLocks noChangeArrowheads="1"/>
          </p:cNvSpPr>
          <p:nvPr/>
        </p:nvSpPr>
        <p:spPr bwMode="auto">
          <a:xfrm>
            <a:off x="890694" y="1141185"/>
            <a:ext cx="10515600" cy="4458232"/>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noAutofit/>
          </a:bodyPr>
          <a:lstStyle/>
          <a:p>
            <a:pPr marL="109537" lvl="0" algn="just" eaLnBrk="0" fontAlgn="base" hangingPunct="0">
              <a:lnSpc>
                <a:spcPct val="90000"/>
              </a:lnSpc>
              <a:spcAft>
                <a:spcPct val="0"/>
              </a:spcAft>
              <a:buSzPct val="100000"/>
              <a:defRPr/>
            </a:pPr>
            <a:r>
              <a:rPr lang="en-US" sz="2000" dirty="0"/>
              <a:t>A trade receivables electronic discounting system (</a:t>
            </a:r>
            <a:r>
              <a:rPr lang="en-US" sz="2000" dirty="0" err="1"/>
              <a:t>TReDS</a:t>
            </a:r>
            <a:r>
              <a:rPr lang="en-US" sz="2000" dirty="0"/>
              <a:t>) is an online platform where Micro, Small, and Medium Enterprises (MSMEs) can get their unpaid invoices, or trade receivables, discounted electronically for immediate cash flow.</a:t>
            </a:r>
          </a:p>
          <a:p>
            <a:pPr marL="109537" lvl="0" algn="just" eaLnBrk="0" fontAlgn="base" hangingPunct="0">
              <a:lnSpc>
                <a:spcPct val="90000"/>
              </a:lnSpc>
              <a:spcAft>
                <a:spcPct val="0"/>
              </a:spcAft>
              <a:buSzPct val="100000"/>
              <a:defRPr/>
            </a:pPr>
            <a:endParaRPr lang="en-US" sz="2000" dirty="0"/>
          </a:p>
          <a:p>
            <a:pPr marL="109537" lvl="0" algn="just" eaLnBrk="0" fontAlgn="base" hangingPunct="0">
              <a:lnSpc>
                <a:spcPct val="90000"/>
              </a:lnSpc>
              <a:spcAft>
                <a:spcPct val="0"/>
              </a:spcAft>
              <a:buSzPct val="100000"/>
              <a:defRPr/>
            </a:pPr>
            <a:r>
              <a:rPr lang="en-US" sz="2000" dirty="0"/>
              <a:t>Companies with a turnover over ₹250 crore are mandated to register on these platforms. </a:t>
            </a:r>
            <a:endParaRPr kumimoji="0" lang="en-US" sz="2000" b="1" i="0" u="none" strike="noStrike" kern="0" cap="none" spc="0" normalizeH="0" baseline="0" noProof="0" dirty="0">
              <a:ln>
                <a:noFill/>
              </a:ln>
              <a:effectLst/>
              <a:uLnTx/>
              <a:uFillTx/>
            </a:endParaRPr>
          </a:p>
          <a:p>
            <a:endParaRPr lang="en-US" b="1" u="sng" dirty="0"/>
          </a:p>
          <a:p>
            <a:r>
              <a:rPr lang="en-US" b="1" u="sng" dirty="0"/>
              <a:t>Participants:</a:t>
            </a:r>
          </a:p>
          <a:p>
            <a:pPr marL="285750" indent="-285750">
              <a:buFont typeface="Arial" panose="020B0604020202020204" pitchFamily="34" charset="0"/>
              <a:buChar char="•"/>
            </a:pPr>
            <a:r>
              <a:rPr lang="en-US" b="1" dirty="0"/>
              <a:t>Sellers:</a:t>
            </a:r>
            <a:r>
              <a:rPr lang="en-US" dirty="0"/>
              <a:t> Only MSMEs</a:t>
            </a:r>
          </a:p>
          <a:p>
            <a:pPr marL="285750" indent="-285750">
              <a:buFont typeface="Arial" panose="020B0604020202020204" pitchFamily="34" charset="0"/>
              <a:buChar char="•"/>
            </a:pPr>
            <a:r>
              <a:rPr lang="en-US" b="1" dirty="0"/>
              <a:t>Buyers:</a:t>
            </a:r>
            <a:r>
              <a:rPr lang="en-US" dirty="0"/>
              <a:t> Corporates, Government Departments, and Public Sector Undertakings (PSUs) with a turnover of over ₹250 crore are required to register.</a:t>
            </a:r>
          </a:p>
          <a:p>
            <a:pPr marL="285750" indent="-285750">
              <a:buFont typeface="Arial" panose="020B0604020202020204" pitchFamily="34" charset="0"/>
              <a:buChar char="•"/>
            </a:pPr>
            <a:r>
              <a:rPr lang="en-US" b="1" dirty="0"/>
              <a:t>Financiers:</a:t>
            </a:r>
            <a:r>
              <a:rPr lang="en-US" dirty="0"/>
              <a:t> Banks, Non-Banking Financial Company-Factors (NBFC-Factors), and other financial institutions authorized by the RBI. </a:t>
            </a:r>
          </a:p>
          <a:p>
            <a:endParaRPr lang="en-US" b="1" dirty="0"/>
          </a:p>
          <a:p>
            <a:r>
              <a:rPr lang="en-US" b="1" dirty="0"/>
              <a:t>"MSME Units are requested to Onboard on </a:t>
            </a:r>
            <a:r>
              <a:rPr lang="en-US" b="1" dirty="0" err="1"/>
              <a:t>TReDS</a:t>
            </a:r>
            <a:r>
              <a:rPr lang="en-US" b="1" dirty="0"/>
              <a:t> Platform. Three available platforms are 1. </a:t>
            </a:r>
            <a:r>
              <a:rPr lang="en-US" b="1" dirty="0">
                <a:hlinkClick r:id="rId3"/>
              </a:rPr>
              <a:t>www.rxil.in</a:t>
            </a:r>
            <a:r>
              <a:rPr lang="en-US" b="1" dirty="0"/>
              <a:t> 2. </a:t>
            </a:r>
            <a:r>
              <a:rPr lang="en-US" b="1" dirty="0">
                <a:hlinkClick r:id="rId4"/>
              </a:rPr>
              <a:t>www.m1xchange.com</a:t>
            </a:r>
            <a:r>
              <a:rPr lang="en-US" b="1" dirty="0"/>
              <a:t> 3. </a:t>
            </a:r>
            <a:r>
              <a:rPr lang="en-US" b="1" dirty="0">
                <a:hlinkClick r:id="rId5"/>
              </a:rPr>
              <a:t>www.invoicemart.com</a:t>
            </a:r>
            <a:r>
              <a:rPr lang="en-US" b="1" dirty="0"/>
              <a:t> ".</a:t>
            </a:r>
            <a:endParaRPr lang="en-US" dirty="0"/>
          </a:p>
          <a:p>
            <a:pPr marL="109537" lvl="0" algn="just" eaLnBrk="0" fontAlgn="base" hangingPunct="0">
              <a:lnSpc>
                <a:spcPct val="90000"/>
              </a:lnSpc>
              <a:spcAft>
                <a:spcPct val="0"/>
              </a:spcAft>
              <a:buSzPct val="100000"/>
              <a:defRPr/>
            </a:pPr>
            <a:endParaRPr kumimoji="0" lang="en-US" sz="2000" b="1" i="0" u="none" strike="noStrike" kern="0" cap="none" spc="0" normalizeH="0" baseline="0" noProof="0" dirty="0">
              <a:ln>
                <a:noFill/>
              </a:ln>
              <a:effectLst/>
              <a:uLnTx/>
              <a:uFillTx/>
            </a:endParaRPr>
          </a:p>
        </p:txBody>
      </p:sp>
      <p:pic>
        <p:nvPicPr>
          <p:cNvPr id="2050" name="Picture 2" descr="RXIL">
            <a:extLst>
              <a:ext uri="{FF2B5EF4-FFF2-40B4-BE49-F238E27FC236}">
                <a16:creationId xmlns:a16="http://schemas.microsoft.com/office/drawing/2014/main" xmlns="" id="{501C802F-E642-51FA-70BD-547E09F220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110" y="5724521"/>
            <a:ext cx="1982115" cy="6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5E0718BC-B5BD-568D-9EC7-1DB1CB65BA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3501" y="5672659"/>
            <a:ext cx="1043896" cy="733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voiceMart">
            <a:extLst>
              <a:ext uri="{FF2B5EF4-FFF2-40B4-BE49-F238E27FC236}">
                <a16:creationId xmlns:a16="http://schemas.microsoft.com/office/drawing/2014/main" xmlns="" id="{4B042D9C-B3ED-AA43-2ED0-808CB95D8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3533" y="5540977"/>
            <a:ext cx="3195182" cy="8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74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0BF6A7-DACF-7D5F-821C-63F31EAE7AB5}"/>
              </a:ext>
            </a:extLst>
          </p:cNvPr>
          <p:cNvSpPr>
            <a:spLocks noGrp="1"/>
          </p:cNvSpPr>
          <p:nvPr>
            <p:ph type="title"/>
          </p:nvPr>
        </p:nvSpPr>
        <p:spPr>
          <a:xfrm>
            <a:off x="838200" y="365126"/>
            <a:ext cx="10515600" cy="723936"/>
          </a:xfrm>
        </p:spPr>
        <p:txBody>
          <a:bodyPr>
            <a:noAutofit/>
          </a:bodyPr>
          <a:lstStyle/>
          <a:p>
            <a:pPr algn="ctr">
              <a:lnSpc>
                <a:spcPct val="100000"/>
              </a:lnSpc>
            </a:pPr>
            <a:r>
              <a:rPr lang="en-US" sz="2000" b="1" cap="all" dirty="0">
                <a:latin typeface="+mn-lt"/>
              </a:rPr>
              <a:t>Who can register on TREDS?</a:t>
            </a:r>
            <a:r>
              <a:rPr lang="en-US" sz="1800" b="1" dirty="0">
                <a:latin typeface="+mn-lt"/>
              </a:rPr>
              <a:t/>
            </a:r>
            <a:br>
              <a:rPr lang="en-US" sz="1800" b="1" dirty="0">
                <a:latin typeface="+mn-lt"/>
              </a:rPr>
            </a:br>
            <a:r>
              <a:rPr lang="en-US" sz="1800" b="1" dirty="0">
                <a:latin typeface="+mn-lt"/>
              </a:rPr>
              <a:t>MSMEs engaged for at least 1 year since its date of registration in following categories can register on </a:t>
            </a:r>
            <a:r>
              <a:rPr lang="en-US" sz="1800" b="1" dirty="0" err="1">
                <a:latin typeface="+mn-lt"/>
              </a:rPr>
              <a:t>TReDS</a:t>
            </a:r>
            <a:r>
              <a:rPr lang="en-US" sz="1800" b="1" dirty="0">
                <a:latin typeface="+mn-lt"/>
              </a:rPr>
              <a:t>.</a:t>
            </a:r>
            <a:endParaRPr lang="en-IN" sz="1800" b="1" dirty="0">
              <a:latin typeface="+mn-lt"/>
            </a:endParaRPr>
          </a:p>
        </p:txBody>
      </p:sp>
      <p:pic>
        <p:nvPicPr>
          <p:cNvPr id="1026" name="Picture 2">
            <a:extLst>
              <a:ext uri="{FF2B5EF4-FFF2-40B4-BE49-F238E27FC236}">
                <a16:creationId xmlns:a16="http://schemas.microsoft.com/office/drawing/2014/main" xmlns="" id="{DCAE43DF-41CC-031E-A90D-9F3792CE73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140" y="1130158"/>
            <a:ext cx="10395660" cy="5342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0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EE0C4-BF41-C693-5D77-E41582301B8F}"/>
              </a:ext>
            </a:extLst>
          </p:cNvPr>
          <p:cNvSpPr>
            <a:spLocks noGrp="1"/>
          </p:cNvSpPr>
          <p:nvPr>
            <p:ph type="title"/>
          </p:nvPr>
        </p:nvSpPr>
        <p:spPr>
          <a:xfrm>
            <a:off x="838200" y="365125"/>
            <a:ext cx="10515600" cy="559549"/>
          </a:xfrm>
        </p:spPr>
        <p:txBody>
          <a:bodyPr>
            <a:noAutofit/>
          </a:bodyPr>
          <a:lstStyle/>
          <a:p>
            <a:pPr algn="ctr"/>
            <a:r>
              <a:rPr lang="en-US" sz="3200" b="1" dirty="0"/>
              <a:t>MSME </a:t>
            </a:r>
            <a:r>
              <a:rPr lang="en-US" sz="3200" b="1" i="1" dirty="0"/>
              <a:t>SAMADHAAN</a:t>
            </a:r>
            <a:r>
              <a:rPr lang="en-US" sz="3200" b="1" dirty="0"/>
              <a:t>- Delayed Payment Monitoring System</a:t>
            </a:r>
            <a:endParaRPr lang="en-IN" sz="2400" b="1" dirty="0"/>
          </a:p>
        </p:txBody>
      </p:sp>
      <p:pic>
        <p:nvPicPr>
          <p:cNvPr id="7" name="Content Placeholder 6">
            <a:extLst>
              <a:ext uri="{FF2B5EF4-FFF2-40B4-BE49-F238E27FC236}">
                <a16:creationId xmlns:a16="http://schemas.microsoft.com/office/drawing/2014/main" xmlns="" id="{5C76E203-C755-019B-A75C-EF891F784929}"/>
              </a:ext>
            </a:extLst>
          </p:cNvPr>
          <p:cNvPicPr>
            <a:picLocks noGrp="1" noChangeAspect="1"/>
          </p:cNvPicPr>
          <p:nvPr>
            <p:ph idx="1"/>
          </p:nvPr>
        </p:nvPicPr>
        <p:blipFill>
          <a:blip r:embed="rId2"/>
          <a:srcRect t="5623" b="6779"/>
          <a:stretch>
            <a:fillRect/>
          </a:stretch>
        </p:blipFill>
        <p:spPr>
          <a:xfrm>
            <a:off x="1121940" y="988886"/>
            <a:ext cx="10053107" cy="5503989"/>
          </a:xfrm>
          <a:prstGeom prst="rect">
            <a:avLst/>
          </a:prstGeom>
          <a:ln>
            <a:solidFill>
              <a:schemeClr val="tx1"/>
            </a:solidFill>
          </a:ln>
        </p:spPr>
      </p:pic>
      <p:sp>
        <p:nvSpPr>
          <p:cNvPr id="4" name="Rectangle 3">
            <a:extLst>
              <a:ext uri="{FF2B5EF4-FFF2-40B4-BE49-F238E27FC236}">
                <a16:creationId xmlns:a16="http://schemas.microsoft.com/office/drawing/2014/main" xmlns="" id="{25343744-7893-8F80-A3E8-D37CD44EF161}"/>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cxnSp>
        <p:nvCxnSpPr>
          <p:cNvPr id="5" name="Straight Connector 4">
            <a:extLst>
              <a:ext uri="{FF2B5EF4-FFF2-40B4-BE49-F238E27FC236}">
                <a16:creationId xmlns:a16="http://schemas.microsoft.com/office/drawing/2014/main" xmlns="" id="{3DADD6BD-D1D5-BFA3-36AC-CBAF13B577B7}"/>
              </a:ext>
            </a:extLst>
          </p:cNvPr>
          <p:cNvCxnSpPr>
            <a:cxnSpLocks/>
          </p:cNvCxnSpPr>
          <p:nvPr/>
        </p:nvCxnSpPr>
        <p:spPr>
          <a:xfrm>
            <a:off x="2043533" y="891021"/>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52540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30F3D2-8634-30F6-B71A-6656F1ADB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332B798-BE62-4CE1-A90A-0701AF081D43}"/>
              </a:ext>
            </a:extLst>
          </p:cNvPr>
          <p:cNvSpPr>
            <a:spLocks noGrp="1"/>
          </p:cNvSpPr>
          <p:nvPr>
            <p:ph type="title"/>
          </p:nvPr>
        </p:nvSpPr>
        <p:spPr>
          <a:xfrm>
            <a:off x="838200" y="365125"/>
            <a:ext cx="10515600" cy="559549"/>
          </a:xfrm>
        </p:spPr>
        <p:txBody>
          <a:bodyPr>
            <a:noAutofit/>
          </a:bodyPr>
          <a:lstStyle/>
          <a:p>
            <a:pPr algn="ctr"/>
            <a:r>
              <a:rPr lang="en-US" sz="3200" b="1" dirty="0"/>
              <a:t>MSME </a:t>
            </a:r>
            <a:r>
              <a:rPr lang="en-US" sz="3200" b="1" i="1" dirty="0"/>
              <a:t>SAMADHAAN</a:t>
            </a:r>
            <a:r>
              <a:rPr lang="en-US" sz="3200" b="1" dirty="0"/>
              <a:t>- Delayed Payment Monitoring System</a:t>
            </a:r>
            <a:endParaRPr lang="en-IN" sz="2400" b="1" dirty="0"/>
          </a:p>
        </p:txBody>
      </p:sp>
      <p:sp>
        <p:nvSpPr>
          <p:cNvPr id="4" name="Rectangle 3">
            <a:extLst>
              <a:ext uri="{FF2B5EF4-FFF2-40B4-BE49-F238E27FC236}">
                <a16:creationId xmlns:a16="http://schemas.microsoft.com/office/drawing/2014/main" xmlns="" id="{EF1AB017-42D4-6B99-6C4D-E450D6C89C8E}"/>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cxnSp>
        <p:nvCxnSpPr>
          <p:cNvPr id="5" name="Straight Connector 4">
            <a:extLst>
              <a:ext uri="{FF2B5EF4-FFF2-40B4-BE49-F238E27FC236}">
                <a16:creationId xmlns:a16="http://schemas.microsoft.com/office/drawing/2014/main" xmlns="" id="{89ECB425-1F8D-7C7C-F4BD-D91A86AA6D34}"/>
              </a:ext>
            </a:extLst>
          </p:cNvPr>
          <p:cNvCxnSpPr>
            <a:cxnSpLocks/>
          </p:cNvCxnSpPr>
          <p:nvPr/>
        </p:nvCxnSpPr>
        <p:spPr>
          <a:xfrm>
            <a:off x="2043533" y="891021"/>
            <a:ext cx="792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6" name="Content Placeholder 5">
            <a:extLst>
              <a:ext uri="{FF2B5EF4-FFF2-40B4-BE49-F238E27FC236}">
                <a16:creationId xmlns:a16="http://schemas.microsoft.com/office/drawing/2014/main" xmlns="" id="{6664F364-AF86-CCF8-BB54-D0F02A51C99D}"/>
              </a:ext>
            </a:extLst>
          </p:cNvPr>
          <p:cNvSpPr>
            <a:spLocks noGrp="1"/>
          </p:cNvSpPr>
          <p:nvPr>
            <p:ph idx="1"/>
          </p:nvPr>
        </p:nvSpPr>
        <p:spPr>
          <a:xfrm>
            <a:off x="745733" y="1018712"/>
            <a:ext cx="10515600" cy="5598176"/>
          </a:xfrm>
        </p:spPr>
        <p:txBody>
          <a:bodyPr>
            <a:noAutofit/>
          </a:bodyPr>
          <a:lstStyle/>
          <a:p>
            <a:pPr marL="0" indent="0">
              <a:buNone/>
            </a:pPr>
            <a:r>
              <a:rPr lang="en-US" sz="1800" b="1" dirty="0"/>
              <a:t>Related Provision</a:t>
            </a:r>
            <a:endParaRPr lang="en-US" sz="1800" dirty="0"/>
          </a:p>
          <a:p>
            <a:r>
              <a:rPr lang="en-US" sz="1800" dirty="0"/>
              <a:t>The Micro, Small and Medium Enterprise Development (MSMED) Act, 2006 contains provisions of Delayed Payment to Micro and Small Enterprise (MSEs). (Section 15- 24). State Governments to establish Micro and Small Enterprise Facilitation Council (MSEFC) for settlement of disputes on getting references/filing on Delayed payments. (Section 20 and 21)</a:t>
            </a:r>
          </a:p>
          <a:p>
            <a:pPr marL="0" indent="0">
              <a:buNone/>
            </a:pPr>
            <a:r>
              <a:rPr lang="en-US" sz="1800" b="1" dirty="0"/>
              <a:t>Nature of assistance</a:t>
            </a:r>
            <a:endParaRPr lang="en-US" sz="1800" dirty="0"/>
          </a:p>
          <a:p>
            <a:r>
              <a:rPr lang="en-US" sz="1800" dirty="0"/>
              <a:t>MSEFC of the State after examining the case filed by MSE unit will issue directions to the buyer unit for payment of due amount along with interest as per the provisions under the MSMED Act 2006.</a:t>
            </a:r>
          </a:p>
          <a:p>
            <a:pPr marL="0" indent="0">
              <a:buNone/>
            </a:pPr>
            <a:r>
              <a:rPr lang="en-US" sz="1800" b="1" dirty="0"/>
              <a:t>Who can apply</a:t>
            </a:r>
            <a:endParaRPr lang="en-US" sz="1800" dirty="0"/>
          </a:p>
          <a:p>
            <a:r>
              <a:rPr lang="en-US" sz="1800" dirty="0"/>
              <a:t>Any Micro or small enterprise having valid Udyam Registration can apply.</a:t>
            </a:r>
            <a:endParaRPr lang="en-IN" sz="1800" dirty="0"/>
          </a:p>
          <a:p>
            <a:pPr marL="0" indent="0">
              <a:buNone/>
            </a:pPr>
            <a:r>
              <a:rPr lang="en-US" sz="1800" b="1" dirty="0"/>
              <a:t>MSME </a:t>
            </a:r>
            <a:r>
              <a:rPr lang="en-US" sz="1800" b="1" dirty="0" err="1"/>
              <a:t>Samadhaan</a:t>
            </a:r>
            <a:r>
              <a:rPr lang="en-US" sz="1800" b="1" dirty="0"/>
              <a:t> Portal - Ease of filing application under MSEFC, an Initiative from Ministry of MSME, Govt. of India</a:t>
            </a:r>
            <a:endParaRPr lang="en-US" sz="1800" dirty="0"/>
          </a:p>
          <a:p>
            <a:r>
              <a:rPr lang="en-US" sz="1800" dirty="0"/>
              <a:t>Ministry of MSME has taken an initiative for filing online application by the supplier MSE unit against the buyer of goods/services before the concerned MSEFC of his/her State/UT. These will be viewed by </a:t>
            </a:r>
            <a:r>
              <a:rPr lang="en-US" sz="1800" dirty="0">
                <a:hlinkClick r:id="rId2"/>
              </a:rPr>
              <a:t>MSEFC</a:t>
            </a:r>
            <a:r>
              <a:rPr lang="en-US" sz="1800" dirty="0"/>
              <a:t> Council for their actions. These will be also visible to Concerned Central Ministries, Departments, CPSEs, State Government, </a:t>
            </a:r>
            <a:r>
              <a:rPr lang="en-US" sz="1800" dirty="0" err="1"/>
              <a:t>etc</a:t>
            </a:r>
            <a:r>
              <a:rPr lang="en-US" sz="1800" dirty="0"/>
              <a:t> for pro-active actions.</a:t>
            </a:r>
            <a:endParaRPr lang="en-IN" sz="1800" dirty="0"/>
          </a:p>
          <a:p>
            <a:pPr marL="0" indent="0">
              <a:buNone/>
            </a:pPr>
            <a:r>
              <a:rPr lang="en-US" sz="1800" b="1" dirty="0">
                <a:hlinkClick r:id="rId3"/>
              </a:rPr>
              <a:t>The MSMED Act, 2006 (Dealing with Delayed Payment)</a:t>
            </a:r>
            <a:r>
              <a:rPr lang="en-US" sz="1800" dirty="0">
                <a:hlinkClick r:id="rId3"/>
              </a:rPr>
              <a:t> </a:t>
            </a:r>
            <a:endParaRPr lang="en-US" sz="1800" dirty="0"/>
          </a:p>
        </p:txBody>
      </p:sp>
    </p:spTree>
    <p:extLst>
      <p:ext uri="{BB962C8B-B14F-4D97-AF65-F5344CB8AC3E}">
        <p14:creationId xmlns:p14="http://schemas.microsoft.com/office/powerpoint/2010/main" val="2501627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D4A5DC-1809-947D-744F-5A7892CC0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06D1710-5A38-7778-877A-88FE8245C97D}"/>
              </a:ext>
            </a:extLst>
          </p:cNvPr>
          <p:cNvSpPr>
            <a:spLocks noGrp="1"/>
          </p:cNvSpPr>
          <p:nvPr>
            <p:ph type="title"/>
          </p:nvPr>
        </p:nvSpPr>
        <p:spPr>
          <a:xfrm>
            <a:off x="519706" y="365125"/>
            <a:ext cx="10515600" cy="559549"/>
          </a:xfrm>
        </p:spPr>
        <p:txBody>
          <a:bodyPr>
            <a:noAutofit/>
          </a:bodyPr>
          <a:lstStyle/>
          <a:p>
            <a:pPr algn="ctr"/>
            <a:r>
              <a:rPr lang="en-US" sz="2800" b="1" dirty="0"/>
              <a:t>MSE Scheme for Promotion and Investment in Circular Economy </a:t>
            </a:r>
            <a:r>
              <a:rPr lang="en-US" sz="2000" b="1" dirty="0"/>
              <a:t>(MSE-SPICE)</a:t>
            </a:r>
            <a:endParaRPr lang="en-IN" sz="1400" b="1" dirty="0"/>
          </a:p>
        </p:txBody>
      </p:sp>
      <p:sp>
        <p:nvSpPr>
          <p:cNvPr id="4" name="Rectangle 3">
            <a:extLst>
              <a:ext uri="{FF2B5EF4-FFF2-40B4-BE49-F238E27FC236}">
                <a16:creationId xmlns:a16="http://schemas.microsoft.com/office/drawing/2014/main" xmlns="" id="{0A8BB694-197B-0537-DC8F-6FC079545FD2}"/>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cxnSp>
        <p:nvCxnSpPr>
          <p:cNvPr id="5" name="Straight Connector 4">
            <a:extLst>
              <a:ext uri="{FF2B5EF4-FFF2-40B4-BE49-F238E27FC236}">
                <a16:creationId xmlns:a16="http://schemas.microsoft.com/office/drawing/2014/main" xmlns="" id="{6B4F444C-4539-FEFB-473E-9D128BFC743C}"/>
              </a:ext>
            </a:extLst>
          </p:cNvPr>
          <p:cNvCxnSpPr>
            <a:cxnSpLocks/>
          </p:cNvCxnSpPr>
          <p:nvPr/>
        </p:nvCxnSpPr>
        <p:spPr>
          <a:xfrm>
            <a:off x="646250" y="891021"/>
            <a:ext cx="9072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7" name="Content Placeholder 6">
            <a:extLst>
              <a:ext uri="{FF2B5EF4-FFF2-40B4-BE49-F238E27FC236}">
                <a16:creationId xmlns:a16="http://schemas.microsoft.com/office/drawing/2014/main" xmlns="" id="{ABAED44C-B1B7-37DE-0887-B8F08222B2C8}"/>
              </a:ext>
            </a:extLst>
          </p:cNvPr>
          <p:cNvSpPr>
            <a:spLocks noGrp="1"/>
          </p:cNvSpPr>
          <p:nvPr>
            <p:ph idx="1"/>
          </p:nvPr>
        </p:nvSpPr>
        <p:spPr>
          <a:xfrm>
            <a:off x="518255" y="1059001"/>
            <a:ext cx="11260478" cy="5464620"/>
          </a:xfrm>
        </p:spPr>
        <p:txBody>
          <a:bodyPr>
            <a:noAutofit/>
          </a:bodyPr>
          <a:lstStyle/>
          <a:p>
            <a:pPr marL="0" indent="0" algn="just">
              <a:lnSpc>
                <a:spcPct val="110000"/>
              </a:lnSpc>
              <a:buNone/>
            </a:pPr>
            <a:r>
              <a:rPr lang="en-US" sz="2000" u="sng" dirty="0"/>
              <a:t>A sub scheme under “Raising and Accelerating MSE Performance (RAMP)”</a:t>
            </a:r>
            <a:endParaRPr lang="en-US" sz="1800" u="sng" dirty="0"/>
          </a:p>
          <a:p>
            <a:pPr marL="0" indent="0" algn="just">
              <a:lnSpc>
                <a:spcPct val="110000"/>
              </a:lnSpc>
              <a:buNone/>
            </a:pPr>
            <a:r>
              <a:rPr lang="en-US" sz="1800" dirty="0"/>
              <a:t>An initiative by India's Ministry of Micro, Small &amp; Medium Enterprises (</a:t>
            </a:r>
            <a:r>
              <a:rPr lang="en-US" sz="1800" dirty="0" err="1"/>
              <a:t>MoMSME</a:t>
            </a:r>
            <a:r>
              <a:rPr lang="en-US" sz="1800" dirty="0"/>
              <a:t>) to encourage Micro and Small Enterprises (MSEs) to adopt circular economy principles. Its main goal is to promote resource efficiency and reduce environmental impact by providing incentives for recycling, reusing, and reducing waste, particularly in sectors like plastic, rubber, and e-waste.</a:t>
            </a:r>
          </a:p>
          <a:p>
            <a:pPr marL="0" indent="0" algn="just">
              <a:buNone/>
            </a:pPr>
            <a:r>
              <a:rPr lang="en-IN" sz="1800" b="1" u="sng" dirty="0"/>
              <a:t>Scheme Components:</a:t>
            </a:r>
          </a:p>
          <a:p>
            <a:pPr marL="0" indent="0" algn="just">
              <a:buNone/>
            </a:pPr>
            <a:r>
              <a:rPr lang="en-IN" sz="1800" b="1" dirty="0"/>
              <a:t>I)  Credit Linked Capital Subsidy: </a:t>
            </a:r>
            <a:r>
              <a:rPr lang="en-US" sz="1800" dirty="0"/>
              <a:t>Provides financial assistance to MSEs for adopting circular solutions, with a subsidy of 25% on the cost of plant and machinery for eligible projects.</a:t>
            </a:r>
          </a:p>
          <a:p>
            <a:pPr marL="0" indent="0" algn="just">
              <a:buNone/>
            </a:pPr>
            <a:r>
              <a:rPr lang="en-US" sz="1800" b="1" dirty="0"/>
              <a:t>II) Information, Education, and Communication (IEC):</a:t>
            </a:r>
            <a:r>
              <a:rPr lang="en-US" sz="1800" dirty="0"/>
              <a:t> Organizes awareness programs and provides information to address capacity gaps and promote the benefits of circular economy practices.</a:t>
            </a:r>
          </a:p>
          <a:p>
            <a:pPr marL="0" indent="0" algn="just">
              <a:buNone/>
            </a:pPr>
            <a:endParaRPr lang="en-IN" sz="1050" dirty="0"/>
          </a:p>
          <a:p>
            <a:pPr marL="266700" indent="-266700" algn="just"/>
            <a:r>
              <a:rPr lang="en-US" sz="1800" b="1" dirty="0"/>
              <a:t>Target sectors:</a:t>
            </a:r>
            <a:r>
              <a:rPr lang="en-US" sz="1800" dirty="0"/>
              <a:t> Focuses on sectors with high waste potential, including plastic, rubber, and electronic waste, but also covers other materials like municipal solid waste, scrap metal, and solar panels.</a:t>
            </a:r>
          </a:p>
          <a:p>
            <a:pPr algn="just"/>
            <a:r>
              <a:rPr lang="en-US" sz="1800" b="1" dirty="0"/>
              <a:t>Eligibility:</a:t>
            </a:r>
            <a:r>
              <a:rPr lang="en-US" sz="1800" dirty="0"/>
              <a:t> All Micro and Small Enterprises registered on the UDYAM portal are eligible to apply.</a:t>
            </a:r>
          </a:p>
          <a:p>
            <a:pPr algn="just"/>
            <a:r>
              <a:rPr lang="en-US" sz="1800" b="1" dirty="0"/>
              <a:t>Financial support:</a:t>
            </a:r>
            <a:r>
              <a:rPr lang="en-US" sz="1800" dirty="0"/>
              <a:t> For brownfield projects, the maximum project cost for a 25% subsidy is ₹50 Lakhs. Projects costing more than this are also eligible, but the subsidy is capped at ₹12.5 Lakhs.</a:t>
            </a:r>
            <a:endParaRPr lang="en-IN" sz="1800" dirty="0"/>
          </a:p>
        </p:txBody>
      </p:sp>
      <p:pic>
        <p:nvPicPr>
          <p:cNvPr id="14" name="Picture 2" descr="Regional convention of MSMEs &amp; Startup, supported by the World Bank, aims  to revitalize MSMEs in India by enhancing market access, improving credit,  strengthening governance.">
            <a:extLst>
              <a:ext uri="{FF2B5EF4-FFF2-40B4-BE49-F238E27FC236}">
                <a16:creationId xmlns:a16="http://schemas.microsoft.com/office/drawing/2014/main" xmlns="" id="{3C8C32CA-0CDA-25AA-E53C-05B75FC93A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9786" y="320727"/>
            <a:ext cx="1089060" cy="108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7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61E8257-2821-87F1-F00A-421419F40287}"/>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l="9051" t="22022" r="6305" b="48614"/>
          <a:stretch>
            <a:fillRect/>
          </a:stretch>
        </p:blipFill>
        <p:spPr>
          <a:xfrm>
            <a:off x="6096000" y="1032552"/>
            <a:ext cx="4877447" cy="1692000"/>
          </a:xfrm>
          <a:prstGeom prst="rect">
            <a:avLst/>
          </a:prstGeom>
        </p:spPr>
      </p:pic>
      <p:pic>
        <p:nvPicPr>
          <p:cNvPr id="7" name="Picture 6">
            <a:extLst>
              <a:ext uri="{FF2B5EF4-FFF2-40B4-BE49-F238E27FC236}">
                <a16:creationId xmlns:a16="http://schemas.microsoft.com/office/drawing/2014/main" xmlns="" id="{1D02560E-2A4E-B689-E309-C665FB13980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l="7853" t="22172" r="20986" b="48465"/>
          <a:stretch>
            <a:fillRect/>
          </a:stretch>
        </p:blipFill>
        <p:spPr>
          <a:xfrm>
            <a:off x="1096091" y="1032552"/>
            <a:ext cx="4100510" cy="1692000"/>
          </a:xfrm>
          <a:prstGeom prst="rect">
            <a:avLst/>
          </a:prstGeom>
          <a:solidFill>
            <a:schemeClr val="accent2">
              <a:lumMod val="75000"/>
            </a:schemeClr>
          </a:solidFill>
        </p:spPr>
      </p:pic>
      <p:sp>
        <p:nvSpPr>
          <p:cNvPr id="8" name="Rectangle 7">
            <a:extLst>
              <a:ext uri="{FF2B5EF4-FFF2-40B4-BE49-F238E27FC236}">
                <a16:creationId xmlns:a16="http://schemas.microsoft.com/office/drawing/2014/main" xmlns="" id="{40856C51-CED6-8E59-A90A-AB01C6E3FE82}"/>
              </a:ext>
            </a:extLst>
          </p:cNvPr>
          <p:cNvSpPr/>
          <p:nvPr/>
        </p:nvSpPr>
        <p:spPr>
          <a:xfrm>
            <a:off x="594189" y="462337"/>
            <a:ext cx="11003623" cy="576380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xmlns="" id="{B2BCF264-DAC1-5535-044D-82E069D17B82}"/>
              </a:ext>
            </a:extLst>
          </p:cNvPr>
          <p:cNvSpPr txBox="1"/>
          <p:nvPr/>
        </p:nvSpPr>
        <p:spPr>
          <a:xfrm>
            <a:off x="1755254" y="2974906"/>
            <a:ext cx="8886976" cy="369332"/>
          </a:xfrm>
          <a:prstGeom prst="rect">
            <a:avLst/>
          </a:prstGeom>
          <a:noFill/>
        </p:spPr>
        <p:txBody>
          <a:bodyPr wrap="square" rtlCol="0">
            <a:spAutoFit/>
          </a:bodyPr>
          <a:lstStyle/>
          <a:p>
            <a:pPr algn="just"/>
            <a:r>
              <a:rPr lang="en-IN" b="1" dirty="0">
                <a:solidFill>
                  <a:schemeClr val="tx1">
                    <a:lumMod val="65000"/>
                    <a:lumOff val="35000"/>
                  </a:schemeClr>
                </a:solidFill>
              </a:rPr>
              <a:t>MSME Tower, Nr. CIMS Hospital, Science City Road, Sola, Ahmedabad, Gujarat- 380060.</a:t>
            </a:r>
          </a:p>
        </p:txBody>
      </p:sp>
      <p:cxnSp>
        <p:nvCxnSpPr>
          <p:cNvPr id="13" name="Straight Connector 12">
            <a:extLst>
              <a:ext uri="{FF2B5EF4-FFF2-40B4-BE49-F238E27FC236}">
                <a16:creationId xmlns:a16="http://schemas.microsoft.com/office/drawing/2014/main" xmlns="" id="{FCA6748A-F892-BEA8-A02F-6EB79C77F18A}"/>
              </a:ext>
            </a:extLst>
          </p:cNvPr>
          <p:cNvCxnSpPr>
            <a:cxnSpLocks/>
          </p:cNvCxnSpPr>
          <p:nvPr/>
        </p:nvCxnSpPr>
        <p:spPr>
          <a:xfrm rot="10800000">
            <a:off x="1164000" y="2909366"/>
            <a:ext cx="9864000" cy="0"/>
          </a:xfrm>
          <a:prstGeom prst="line">
            <a:avLst/>
          </a:prstGeom>
          <a:ln w="28575">
            <a:solidFill>
              <a:schemeClr val="accent2">
                <a:lumMod val="75000"/>
              </a:schemeClr>
            </a:solidFill>
          </a:ln>
        </p:spPr>
        <p:style>
          <a:lnRef idx="3">
            <a:schemeClr val="accent4"/>
          </a:lnRef>
          <a:fillRef idx="0">
            <a:schemeClr val="accent4"/>
          </a:fillRef>
          <a:effectRef idx="2">
            <a:schemeClr val="accent4"/>
          </a:effectRef>
          <a:fontRef idx="minor">
            <a:schemeClr val="tx1"/>
          </a:fontRef>
        </p:style>
      </p:cxnSp>
      <p:sp>
        <p:nvSpPr>
          <p:cNvPr id="2" name="TextBox 1">
            <a:extLst>
              <a:ext uri="{FF2B5EF4-FFF2-40B4-BE49-F238E27FC236}">
                <a16:creationId xmlns:a16="http://schemas.microsoft.com/office/drawing/2014/main" xmlns="" id="{C20A3079-F345-F794-51FB-2EE6EC2873C4}"/>
              </a:ext>
            </a:extLst>
          </p:cNvPr>
          <p:cNvSpPr txBox="1"/>
          <p:nvPr/>
        </p:nvSpPr>
        <p:spPr>
          <a:xfrm>
            <a:off x="4414463" y="3784870"/>
            <a:ext cx="3363074" cy="1754326"/>
          </a:xfrm>
          <a:prstGeom prst="rect">
            <a:avLst/>
          </a:prstGeom>
          <a:noFill/>
        </p:spPr>
        <p:txBody>
          <a:bodyPr wrap="square" rtlCol="0">
            <a:spAutoFit/>
          </a:bodyPr>
          <a:lstStyle/>
          <a:p>
            <a:pPr algn="ctr"/>
            <a:r>
              <a:rPr lang="hi-IN" sz="3600" b="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धन्यवाद </a:t>
            </a:r>
          </a:p>
          <a:p>
            <a:pPr algn="ctr"/>
            <a:endParaRPr lang="hi-IN" sz="3600" b="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ctr"/>
            <a:r>
              <a:rPr lang="en-US" sz="3600" b="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Thank You</a:t>
            </a:r>
            <a:endParaRPr lang="en-IN" sz="3600" b="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967794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E2C39-B37F-D6E0-2774-8314B671E087}"/>
              </a:ext>
            </a:extLst>
          </p:cNvPr>
          <p:cNvSpPr>
            <a:spLocks noGrp="1"/>
          </p:cNvSpPr>
          <p:nvPr>
            <p:ph type="title"/>
          </p:nvPr>
        </p:nvSpPr>
        <p:spPr>
          <a:xfrm>
            <a:off x="2191498" y="393922"/>
            <a:ext cx="10515600" cy="740661"/>
          </a:xfrm>
        </p:spPr>
        <p:txBody>
          <a:bodyPr/>
          <a:lstStyle/>
          <a:p>
            <a:r>
              <a:rPr lang="en-US" b="1" dirty="0"/>
              <a:t>IMPORTANCE OF MSMEs</a:t>
            </a:r>
            <a:endParaRPr lang="en-IN" b="1" dirty="0"/>
          </a:p>
        </p:txBody>
      </p:sp>
      <p:pic>
        <p:nvPicPr>
          <p:cNvPr id="6" name="Content Placeholder 5" descr="Open hand with plant with solid fill">
            <a:extLst>
              <a:ext uri="{FF2B5EF4-FFF2-40B4-BE49-F238E27FC236}">
                <a16:creationId xmlns:a16="http://schemas.microsoft.com/office/drawing/2014/main" xmlns="" id="{480E6B60-D365-623A-95CC-0CE94CC74028}"/>
              </a:ext>
            </a:extLst>
          </p:cNvPr>
          <p:cNvPicPr>
            <a:picLocks noGrp="1" noChangeAspect="1"/>
          </p:cNvPicPr>
          <p:nvPr>
            <p:ph idx="1"/>
          </p:nvPr>
        </p:nvPicPr>
        <p:blipFill>
          <a:blip r:embed="rId2">
            <a:extLst>
              <a:ext uri="{96DAC541-7B7A-43D3-8B79-37D633B846F1}">
                <asvg:svgBlip xmlns:asvg="http://schemas.microsoft.com/office/drawing/2016/SVG/main" xmlns="" r:embed="rId3"/>
              </a:ext>
            </a:extLst>
          </a:blip>
          <a:srcRect/>
          <a:stretch/>
        </p:blipFill>
        <p:spPr>
          <a:xfrm>
            <a:off x="1027814" y="189233"/>
            <a:ext cx="1116000" cy="1116000"/>
          </a:xfrm>
        </p:spPr>
      </p:pic>
      <p:sp>
        <p:nvSpPr>
          <p:cNvPr id="4" name="TextBox 3">
            <a:extLst>
              <a:ext uri="{FF2B5EF4-FFF2-40B4-BE49-F238E27FC236}">
                <a16:creationId xmlns:a16="http://schemas.microsoft.com/office/drawing/2014/main" xmlns="" id="{528A7C10-76F3-A544-0309-AEE6A6B5F781}"/>
              </a:ext>
            </a:extLst>
          </p:cNvPr>
          <p:cNvSpPr txBox="1"/>
          <p:nvPr/>
        </p:nvSpPr>
        <p:spPr>
          <a:xfrm>
            <a:off x="488182" y="1662432"/>
            <a:ext cx="3817118" cy="2246769"/>
          </a:xfrm>
          <a:prstGeom prst="rect">
            <a:avLst/>
          </a:prstGeom>
          <a:noFill/>
        </p:spPr>
        <p:txBody>
          <a:bodyPr wrap="square" rtlCol="0">
            <a:spAutoFit/>
          </a:bodyPr>
          <a:lstStyle/>
          <a:p>
            <a:pPr algn="just"/>
            <a:r>
              <a:rPr lang="en-US" sz="2000" dirty="0">
                <a:solidFill>
                  <a:schemeClr val="bg2">
                    <a:lumMod val="25000"/>
                  </a:schemeClr>
                </a:solidFill>
              </a:rPr>
              <a:t>Indian Micro, Small, and Medium Enterprises (MSMEs) play a vital role in the country's economic growth and development. </a:t>
            </a:r>
          </a:p>
          <a:p>
            <a:pPr algn="just"/>
            <a:endParaRPr lang="en-US" sz="2000" dirty="0">
              <a:solidFill>
                <a:schemeClr val="bg2">
                  <a:lumMod val="25000"/>
                </a:schemeClr>
              </a:solidFill>
            </a:endParaRPr>
          </a:p>
          <a:p>
            <a:pPr algn="just"/>
            <a:r>
              <a:rPr lang="en-US" sz="2000" dirty="0">
                <a:solidFill>
                  <a:schemeClr val="bg2">
                    <a:lumMod val="25000"/>
                  </a:schemeClr>
                </a:solidFill>
              </a:rPr>
              <a:t>Here are some key importance of Indian MSMEs:</a:t>
            </a:r>
            <a:endParaRPr lang="en-IN" sz="2000" dirty="0">
              <a:solidFill>
                <a:schemeClr val="bg2">
                  <a:lumMod val="25000"/>
                </a:schemeClr>
              </a:solidFill>
            </a:endParaRPr>
          </a:p>
        </p:txBody>
      </p:sp>
      <p:graphicFrame>
        <p:nvGraphicFramePr>
          <p:cNvPr id="12" name="Diagram 11">
            <a:extLst>
              <a:ext uri="{FF2B5EF4-FFF2-40B4-BE49-F238E27FC236}">
                <a16:creationId xmlns:a16="http://schemas.microsoft.com/office/drawing/2014/main" xmlns="" id="{E059DD25-71A0-9B0B-B2DE-3DB309AC5366}"/>
              </a:ext>
            </a:extLst>
          </p:cNvPr>
          <p:cNvGraphicFramePr/>
          <p:nvPr>
            <p:extLst>
              <p:ext uri="{D42A27DB-BD31-4B8C-83A1-F6EECF244321}">
                <p14:modId xmlns:p14="http://schemas.microsoft.com/office/powerpoint/2010/main" val="2697355396"/>
              </p:ext>
            </p:extLst>
          </p:nvPr>
        </p:nvGraphicFramePr>
        <p:xfrm>
          <a:off x="430123" y="3686176"/>
          <a:ext cx="3522751" cy="317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xmlns="" id="{5318A3DA-DEA4-C66E-6A5E-26C003305702}"/>
              </a:ext>
            </a:extLst>
          </p:cNvPr>
          <p:cNvGraphicFramePr/>
          <p:nvPr>
            <p:extLst>
              <p:ext uri="{D42A27DB-BD31-4B8C-83A1-F6EECF244321}">
                <p14:modId xmlns:p14="http://schemas.microsoft.com/office/powerpoint/2010/main" val="3103598240"/>
              </p:ext>
            </p:extLst>
          </p:nvPr>
        </p:nvGraphicFramePr>
        <p:xfrm>
          <a:off x="4189818" y="1662432"/>
          <a:ext cx="4113618" cy="49004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 14">
            <a:extLst>
              <a:ext uri="{FF2B5EF4-FFF2-40B4-BE49-F238E27FC236}">
                <a16:creationId xmlns:a16="http://schemas.microsoft.com/office/drawing/2014/main" xmlns="" id="{AED86377-5D1D-126F-EE2E-96EE294BF4A3}"/>
              </a:ext>
            </a:extLst>
          </p:cNvPr>
          <p:cNvGraphicFramePr/>
          <p:nvPr>
            <p:extLst>
              <p:ext uri="{D42A27DB-BD31-4B8C-83A1-F6EECF244321}">
                <p14:modId xmlns:p14="http://schemas.microsoft.com/office/powerpoint/2010/main" val="2369047697"/>
              </p:ext>
            </p:extLst>
          </p:nvPr>
        </p:nvGraphicFramePr>
        <p:xfrm>
          <a:off x="8320395" y="1525993"/>
          <a:ext cx="3595380" cy="518493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3" name="Straight Connector 2">
            <a:extLst>
              <a:ext uri="{FF2B5EF4-FFF2-40B4-BE49-F238E27FC236}">
                <a16:creationId xmlns:a16="http://schemas.microsoft.com/office/drawing/2014/main" xmlns="" id="{C0D92ADE-BB89-DD7F-B8B4-88229EA2E3E8}"/>
              </a:ext>
            </a:extLst>
          </p:cNvPr>
          <p:cNvCxnSpPr>
            <a:cxnSpLocks/>
          </p:cNvCxnSpPr>
          <p:nvPr/>
        </p:nvCxnSpPr>
        <p:spPr>
          <a:xfrm>
            <a:off x="1941197" y="1047753"/>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
        <p:nvSpPr>
          <p:cNvPr id="5" name="Rectangle 4">
            <a:extLst>
              <a:ext uri="{FF2B5EF4-FFF2-40B4-BE49-F238E27FC236}">
                <a16:creationId xmlns:a16="http://schemas.microsoft.com/office/drawing/2014/main" xmlns="" id="{BCB6F212-3045-A14C-E7D0-8F12FD516963}"/>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7847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heers with solid fill">
            <a:extLst>
              <a:ext uri="{FF2B5EF4-FFF2-40B4-BE49-F238E27FC236}">
                <a16:creationId xmlns:a16="http://schemas.microsoft.com/office/drawing/2014/main" xmlns="" id="{7CCF0A8B-BEB8-0AA6-C0C4-ECDCB10C379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62300" y="224240"/>
            <a:ext cx="1010531" cy="1010531"/>
          </a:xfrm>
          <a:prstGeom prst="rect">
            <a:avLst/>
          </a:prstGeom>
        </p:spPr>
      </p:pic>
      <p:sp>
        <p:nvSpPr>
          <p:cNvPr id="6" name="TextBox 5">
            <a:extLst>
              <a:ext uri="{FF2B5EF4-FFF2-40B4-BE49-F238E27FC236}">
                <a16:creationId xmlns:a16="http://schemas.microsoft.com/office/drawing/2014/main" xmlns="" id="{63D45DE6-15CE-CADC-76B6-14A393F43B57}"/>
              </a:ext>
            </a:extLst>
          </p:cNvPr>
          <p:cNvSpPr txBox="1"/>
          <p:nvPr/>
        </p:nvSpPr>
        <p:spPr>
          <a:xfrm>
            <a:off x="409575" y="1316144"/>
            <a:ext cx="6657975" cy="2246769"/>
          </a:xfrm>
          <a:prstGeom prst="rect">
            <a:avLst/>
          </a:prstGeom>
          <a:noFill/>
        </p:spPr>
        <p:txBody>
          <a:bodyPr wrap="square">
            <a:spAutoFit/>
          </a:bodyPr>
          <a:lstStyle/>
          <a:p>
            <a:pPr algn="just"/>
            <a:r>
              <a:rPr lang="en-US" sz="2000" b="1" dirty="0"/>
              <a:t>India's Economic Growth: A Strong First Quarter</a:t>
            </a:r>
          </a:p>
          <a:p>
            <a:pPr algn="just"/>
            <a:endParaRPr lang="en-IN" sz="2000" dirty="0">
              <a:solidFill>
                <a:schemeClr val="bg2">
                  <a:lumMod val="50000"/>
                </a:schemeClr>
              </a:solidFill>
            </a:endParaRPr>
          </a:p>
          <a:p>
            <a:pPr algn="just"/>
            <a:r>
              <a:rPr lang="en-IN" sz="2000" dirty="0">
                <a:solidFill>
                  <a:schemeClr val="bg2">
                    <a:lumMod val="50000"/>
                  </a:schemeClr>
                </a:solidFill>
              </a:rPr>
              <a:t>The Indian economy is currently experiencing a period of resilience and growth. </a:t>
            </a:r>
            <a:r>
              <a:rPr lang="en-IN" sz="2000" b="1" dirty="0">
                <a:solidFill>
                  <a:schemeClr val="accent1">
                    <a:lumMod val="75000"/>
                  </a:schemeClr>
                </a:solidFill>
              </a:rPr>
              <a:t>According to recent reports, India's GDP grew by 6.7% in the first quarter of fiscal 2024-2025,</a:t>
            </a:r>
            <a:r>
              <a:rPr lang="en-IN" sz="2000" dirty="0">
                <a:solidFill>
                  <a:schemeClr val="bg2">
                    <a:lumMod val="50000"/>
                  </a:schemeClr>
                </a:solidFill>
              </a:rPr>
              <a:t> driven by strong private consumption growth, which increased by 7.4% year-over-year.¹</a:t>
            </a:r>
          </a:p>
        </p:txBody>
      </p:sp>
      <p:graphicFrame>
        <p:nvGraphicFramePr>
          <p:cNvPr id="20" name="Chart 19">
            <a:extLst>
              <a:ext uri="{FF2B5EF4-FFF2-40B4-BE49-F238E27FC236}">
                <a16:creationId xmlns:a16="http://schemas.microsoft.com/office/drawing/2014/main" xmlns="" id="{8A028B6C-D271-C4EE-A5FD-4A39959DB2E9}"/>
              </a:ext>
            </a:extLst>
          </p:cNvPr>
          <p:cNvGraphicFramePr/>
          <p:nvPr>
            <p:extLst>
              <p:ext uri="{D42A27DB-BD31-4B8C-83A1-F6EECF244321}">
                <p14:modId xmlns:p14="http://schemas.microsoft.com/office/powerpoint/2010/main" val="3029333481"/>
              </p:ext>
            </p:extLst>
          </p:nvPr>
        </p:nvGraphicFramePr>
        <p:xfrm>
          <a:off x="7286625" y="1086197"/>
          <a:ext cx="4514850" cy="26589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iagram 22">
            <a:extLst>
              <a:ext uri="{FF2B5EF4-FFF2-40B4-BE49-F238E27FC236}">
                <a16:creationId xmlns:a16="http://schemas.microsoft.com/office/drawing/2014/main" xmlns="" id="{7FD2AB57-3F17-C17A-F20A-56B84446C5C6}"/>
              </a:ext>
            </a:extLst>
          </p:cNvPr>
          <p:cNvGraphicFramePr/>
          <p:nvPr>
            <p:extLst>
              <p:ext uri="{D42A27DB-BD31-4B8C-83A1-F6EECF244321}">
                <p14:modId xmlns:p14="http://schemas.microsoft.com/office/powerpoint/2010/main" val="3178543013"/>
              </p:ext>
            </p:extLst>
          </p:nvPr>
        </p:nvGraphicFramePr>
        <p:xfrm>
          <a:off x="390525" y="3779696"/>
          <a:ext cx="4171949" cy="28435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5" name="Diagram 24">
            <a:extLst>
              <a:ext uri="{FF2B5EF4-FFF2-40B4-BE49-F238E27FC236}">
                <a16:creationId xmlns:a16="http://schemas.microsoft.com/office/drawing/2014/main" xmlns="" id="{939D8590-AAC4-0526-A896-BCE7F9DBB59E}"/>
              </a:ext>
            </a:extLst>
          </p:cNvPr>
          <p:cNvGraphicFramePr/>
          <p:nvPr>
            <p:extLst>
              <p:ext uri="{D42A27DB-BD31-4B8C-83A1-F6EECF244321}">
                <p14:modId xmlns:p14="http://schemas.microsoft.com/office/powerpoint/2010/main" val="2362135843"/>
              </p:ext>
            </p:extLst>
          </p:nvPr>
        </p:nvGraphicFramePr>
        <p:xfrm>
          <a:off x="4781549" y="3779696"/>
          <a:ext cx="4171949" cy="28435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6" name="TextBox 25">
            <a:extLst>
              <a:ext uri="{FF2B5EF4-FFF2-40B4-BE49-F238E27FC236}">
                <a16:creationId xmlns:a16="http://schemas.microsoft.com/office/drawing/2014/main" xmlns="" id="{5D5ED89C-96FA-26ED-F97C-D7EBEAC7D5AB}"/>
              </a:ext>
            </a:extLst>
          </p:cNvPr>
          <p:cNvSpPr txBox="1"/>
          <p:nvPr/>
        </p:nvSpPr>
        <p:spPr>
          <a:xfrm>
            <a:off x="9124949" y="5607688"/>
            <a:ext cx="2790826" cy="923330"/>
          </a:xfrm>
          <a:prstGeom prst="rect">
            <a:avLst/>
          </a:prstGeom>
          <a:noFill/>
        </p:spPr>
        <p:txBody>
          <a:bodyPr wrap="square" rtlCol="0">
            <a:spAutoFit/>
          </a:bodyPr>
          <a:lstStyle/>
          <a:p>
            <a:pPr algn="r"/>
            <a:r>
              <a:rPr lang="en-IN" dirty="0"/>
              <a:t>SOURCE: </a:t>
            </a:r>
          </a:p>
          <a:p>
            <a:pPr algn="r"/>
            <a:r>
              <a:rPr lang="en-IN" dirty="0"/>
              <a:t>ARTICLE BY </a:t>
            </a:r>
          </a:p>
          <a:p>
            <a:pPr algn="r"/>
            <a:r>
              <a:rPr lang="en-IN" dirty="0"/>
              <a:t>WORLD ECONOMIC FORUM</a:t>
            </a:r>
          </a:p>
        </p:txBody>
      </p:sp>
      <p:sp>
        <p:nvSpPr>
          <p:cNvPr id="5" name="Rectangle 4">
            <a:extLst>
              <a:ext uri="{FF2B5EF4-FFF2-40B4-BE49-F238E27FC236}">
                <a16:creationId xmlns:a16="http://schemas.microsoft.com/office/drawing/2014/main" xmlns="" id="{A1E4B84D-DAA8-58F9-FB58-E722B5945DB0}"/>
              </a:ext>
            </a:extLst>
          </p:cNvPr>
          <p:cNvSpPr/>
          <p:nvPr/>
        </p:nvSpPr>
        <p:spPr>
          <a:xfrm>
            <a:off x="276225" y="189232"/>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xmlns="" id="{AB78F797-D5D4-C581-BC27-64540796CDD9}"/>
              </a:ext>
            </a:extLst>
          </p:cNvPr>
          <p:cNvSpPr txBox="1"/>
          <p:nvPr/>
        </p:nvSpPr>
        <p:spPr>
          <a:xfrm>
            <a:off x="1972831" y="326982"/>
            <a:ext cx="9256869" cy="707886"/>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4000" b="1" dirty="0">
                <a:solidFill>
                  <a:schemeClr val="tx1">
                    <a:lumMod val="95000"/>
                    <a:lumOff val="5000"/>
                  </a:schemeClr>
                </a:solidFill>
                <a:latin typeface="+mj-lt"/>
                <a:ea typeface="+mj-ea"/>
                <a:cs typeface="+mj-cs"/>
              </a:rPr>
              <a:t>PRESENT SCENARIO OF INDIAN ECONOMY</a:t>
            </a:r>
          </a:p>
        </p:txBody>
      </p:sp>
      <p:cxnSp>
        <p:nvCxnSpPr>
          <p:cNvPr id="8" name="Straight Connector 7">
            <a:extLst>
              <a:ext uri="{FF2B5EF4-FFF2-40B4-BE49-F238E27FC236}">
                <a16:creationId xmlns:a16="http://schemas.microsoft.com/office/drawing/2014/main" xmlns="" id="{D1BCB840-F8AF-DC07-147D-EBFDFE58D84E}"/>
              </a:ext>
            </a:extLst>
          </p:cNvPr>
          <p:cNvCxnSpPr>
            <a:cxnSpLocks/>
          </p:cNvCxnSpPr>
          <p:nvPr/>
        </p:nvCxnSpPr>
        <p:spPr>
          <a:xfrm>
            <a:off x="2085035" y="945011"/>
            <a:ext cx="90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3431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DE738076-BB22-9FB9-685E-EE2724312F8A}"/>
              </a:ext>
            </a:extLst>
          </p:cNvPr>
          <p:cNvGraphicFramePr>
            <a:graphicFrameLocks noGrp="1"/>
          </p:cNvGraphicFramePr>
          <p:nvPr>
            <p:ph idx="1"/>
            <p:extLst>
              <p:ext uri="{D42A27DB-BD31-4B8C-83A1-F6EECF244321}">
                <p14:modId xmlns:p14="http://schemas.microsoft.com/office/powerpoint/2010/main" val="1345339179"/>
              </p:ext>
            </p:extLst>
          </p:nvPr>
        </p:nvGraphicFramePr>
        <p:xfrm>
          <a:off x="157257" y="1357048"/>
          <a:ext cx="3874712" cy="2937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xmlns="" id="{12C34423-8E4E-3B46-C80E-D6CCFF6B0B58}"/>
              </a:ext>
            </a:extLst>
          </p:cNvPr>
          <p:cNvGraphicFramePr/>
          <p:nvPr>
            <p:extLst>
              <p:ext uri="{D42A27DB-BD31-4B8C-83A1-F6EECF244321}">
                <p14:modId xmlns:p14="http://schemas.microsoft.com/office/powerpoint/2010/main" val="520323705"/>
              </p:ext>
            </p:extLst>
          </p:nvPr>
        </p:nvGraphicFramePr>
        <p:xfrm>
          <a:off x="3992944" y="1357048"/>
          <a:ext cx="4041923" cy="2766219"/>
        </p:xfrm>
        <a:graphic>
          <a:graphicData uri="http://schemas.openxmlformats.org/drawingml/2006/chart">
            <c:chart xmlns:c="http://schemas.openxmlformats.org/drawingml/2006/chart" xmlns:r="http://schemas.openxmlformats.org/officeDocument/2006/relationships" r:id="rId4"/>
          </a:graphicData>
        </a:graphic>
      </p:graphicFrame>
      <p:sp>
        <p:nvSpPr>
          <p:cNvPr id="34" name="Rectangle 33">
            <a:extLst>
              <a:ext uri="{FF2B5EF4-FFF2-40B4-BE49-F238E27FC236}">
                <a16:creationId xmlns:a16="http://schemas.microsoft.com/office/drawing/2014/main" xmlns="" id="{5E331D07-191B-2109-00D9-EC1E862EB7E2}"/>
              </a:ext>
            </a:extLst>
          </p:cNvPr>
          <p:cNvSpPr/>
          <p:nvPr/>
        </p:nvSpPr>
        <p:spPr>
          <a:xfrm>
            <a:off x="-1" y="4311206"/>
            <a:ext cx="12191997" cy="254679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22" name="Chart 21">
            <a:extLst>
              <a:ext uri="{FF2B5EF4-FFF2-40B4-BE49-F238E27FC236}">
                <a16:creationId xmlns:a16="http://schemas.microsoft.com/office/drawing/2014/main" xmlns="" id="{065262F4-6054-1D70-018F-8158BD42A682}"/>
              </a:ext>
            </a:extLst>
          </p:cNvPr>
          <p:cNvGraphicFramePr/>
          <p:nvPr/>
        </p:nvGraphicFramePr>
        <p:xfrm>
          <a:off x="7686675" y="1297172"/>
          <a:ext cx="4505325" cy="3007286"/>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xmlns="" id="{1868F4B1-E1F9-C15A-0FCC-8669EDB8EB47}"/>
              </a:ext>
            </a:extLst>
          </p:cNvPr>
          <p:cNvSpPr txBox="1"/>
          <p:nvPr/>
        </p:nvSpPr>
        <p:spPr>
          <a:xfrm>
            <a:off x="1972830" y="298138"/>
            <a:ext cx="9523951" cy="584775"/>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3200" b="1" dirty="0">
                <a:solidFill>
                  <a:schemeClr val="tx1">
                    <a:lumMod val="95000"/>
                    <a:lumOff val="5000"/>
                  </a:schemeClr>
                </a:solidFill>
                <a:latin typeface="+mj-lt"/>
                <a:ea typeface="+mj-ea"/>
                <a:cs typeface="+mj-cs"/>
              </a:rPr>
              <a:t>MSME SECTORS CONTRIBUTION TO INDIAN ECONOMY</a:t>
            </a:r>
          </a:p>
        </p:txBody>
      </p:sp>
      <p:pic>
        <p:nvPicPr>
          <p:cNvPr id="40" name="Picture 39" descr="People in crowds">
            <a:extLst>
              <a:ext uri="{FF2B5EF4-FFF2-40B4-BE49-F238E27FC236}">
                <a16:creationId xmlns:a16="http://schemas.microsoft.com/office/drawing/2014/main" xmlns="" id="{15F1287A-9670-FAD0-B6A7-47362C60F50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 y="4311206"/>
            <a:ext cx="5338150" cy="2551810"/>
          </a:xfrm>
          <a:prstGeom prst="rect">
            <a:avLst/>
          </a:prstGeom>
        </p:spPr>
      </p:pic>
      <p:pic>
        <p:nvPicPr>
          <p:cNvPr id="42" name="Picture 41" descr="Person typing on a laptop">
            <a:extLst>
              <a:ext uri="{FF2B5EF4-FFF2-40B4-BE49-F238E27FC236}">
                <a16:creationId xmlns:a16="http://schemas.microsoft.com/office/drawing/2014/main" xmlns="" id="{429003FE-D261-DD50-971A-D7E406A0888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5295441" y="4311206"/>
            <a:ext cx="3827715" cy="2551810"/>
          </a:xfrm>
          <a:prstGeom prst="rect">
            <a:avLst/>
          </a:prstGeom>
        </p:spPr>
      </p:pic>
      <p:sp>
        <p:nvSpPr>
          <p:cNvPr id="27" name="TextBox 26">
            <a:extLst>
              <a:ext uri="{FF2B5EF4-FFF2-40B4-BE49-F238E27FC236}">
                <a16:creationId xmlns:a16="http://schemas.microsoft.com/office/drawing/2014/main" xmlns="" id="{8662B36F-2D6F-8C48-54FC-31583B9D9578}"/>
              </a:ext>
            </a:extLst>
          </p:cNvPr>
          <p:cNvSpPr txBox="1"/>
          <p:nvPr/>
        </p:nvSpPr>
        <p:spPr>
          <a:xfrm>
            <a:off x="2551813" y="4644898"/>
            <a:ext cx="2867123" cy="1487651"/>
          </a:xfrm>
          <a:prstGeom prst="rect">
            <a:avLst/>
          </a:prstGeom>
          <a:noFill/>
        </p:spPr>
        <p:txBody>
          <a:bodyPr wrap="square" rtlCol="0">
            <a:spAutoFit/>
          </a:bodyPr>
          <a:lstStyle/>
          <a:p>
            <a:r>
              <a:rPr lang="en-US" sz="4267" b="1" dirty="0">
                <a:solidFill>
                  <a:schemeClr val="bg1"/>
                </a:solidFill>
                <a:latin typeface="Century Gothic" panose="020B0502020202020204" pitchFamily="34" charset="0"/>
              </a:rPr>
              <a:t>2</a:t>
            </a:r>
            <a:r>
              <a:rPr lang="en-US" sz="4267" b="1" baseline="30000" dirty="0">
                <a:solidFill>
                  <a:schemeClr val="bg1"/>
                </a:solidFill>
                <a:latin typeface="Century Gothic" panose="020B0502020202020204" pitchFamily="34" charset="0"/>
              </a:rPr>
              <a:t>nd</a:t>
            </a:r>
            <a:r>
              <a:rPr lang="en-US" sz="4267" b="1" dirty="0">
                <a:solidFill>
                  <a:schemeClr val="bg1"/>
                </a:solidFill>
                <a:latin typeface="Century Gothic" panose="020B0502020202020204" pitchFamily="34" charset="0"/>
              </a:rPr>
              <a:t> </a:t>
            </a:r>
          </a:p>
          <a:p>
            <a:r>
              <a:rPr lang="en-US" sz="2400" b="1" dirty="0">
                <a:solidFill>
                  <a:schemeClr val="bg1"/>
                </a:solidFill>
                <a:latin typeface="Century Gothic" panose="020B0502020202020204" pitchFamily="34" charset="0"/>
              </a:rPr>
              <a:t>Largest Employer after Agriculture </a:t>
            </a:r>
            <a:endParaRPr lang="en-IN" sz="2400" b="1"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xmlns="" id="{3FBDFC35-88EB-BDC7-D738-57EC42746A15}"/>
              </a:ext>
            </a:extLst>
          </p:cNvPr>
          <p:cNvSpPr txBox="1"/>
          <p:nvPr/>
        </p:nvSpPr>
        <p:spPr>
          <a:xfrm>
            <a:off x="9147307" y="4593569"/>
            <a:ext cx="2982246" cy="1754326"/>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5.8+ Cr </a:t>
            </a:r>
          </a:p>
          <a:p>
            <a:r>
              <a:rPr lang="en-US" sz="2400" b="1" dirty="0">
                <a:solidFill>
                  <a:schemeClr val="bg1"/>
                </a:solidFill>
                <a:latin typeface="Century Gothic" panose="020B0502020202020204" pitchFamily="34" charset="0"/>
              </a:rPr>
              <a:t>MSMEs Registered on Udyam/Udyam Assist</a:t>
            </a:r>
            <a:endParaRPr lang="en-IN" sz="24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xmlns="" id="{04B3BC5D-004F-2F5F-5AF0-595950CBDECB}"/>
              </a:ext>
            </a:extLst>
          </p:cNvPr>
          <p:cNvSpPr txBox="1"/>
          <p:nvPr/>
        </p:nvSpPr>
        <p:spPr>
          <a:xfrm>
            <a:off x="5402207" y="4696225"/>
            <a:ext cx="3585349" cy="1384995"/>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24+ Cr </a:t>
            </a:r>
          </a:p>
          <a:p>
            <a:r>
              <a:rPr lang="en-US" sz="2400" b="1" dirty="0">
                <a:solidFill>
                  <a:schemeClr val="bg1"/>
                </a:solidFill>
                <a:latin typeface="Century Gothic" panose="020B0502020202020204" pitchFamily="34" charset="0"/>
              </a:rPr>
              <a:t>Employment</a:t>
            </a:r>
          </a:p>
          <a:p>
            <a:r>
              <a:rPr lang="en-US" sz="2400" dirty="0">
                <a:solidFill>
                  <a:schemeClr val="bg1"/>
                </a:solidFill>
                <a:latin typeface="Century Gothic" panose="020B0502020202020204" pitchFamily="34" charset="0"/>
              </a:rPr>
              <a:t>(Udyam Portal &amp; UAP)</a:t>
            </a:r>
            <a:endParaRPr lang="en-IN" sz="2400" dirty="0">
              <a:solidFill>
                <a:schemeClr val="bg1"/>
              </a:solidFill>
              <a:latin typeface="Century Gothic" panose="020B0502020202020204" pitchFamily="34" charset="0"/>
            </a:endParaRPr>
          </a:p>
        </p:txBody>
      </p:sp>
      <p:cxnSp>
        <p:nvCxnSpPr>
          <p:cNvPr id="30" name="Straight Connector 29">
            <a:extLst>
              <a:ext uri="{FF2B5EF4-FFF2-40B4-BE49-F238E27FC236}">
                <a16:creationId xmlns:a16="http://schemas.microsoft.com/office/drawing/2014/main" xmlns="" id="{62967504-9B0A-C220-8BC5-9DEC80923EA8}"/>
              </a:ext>
            </a:extLst>
          </p:cNvPr>
          <p:cNvCxnSpPr/>
          <p:nvPr/>
        </p:nvCxnSpPr>
        <p:spPr>
          <a:xfrm>
            <a:off x="5304804" y="4523957"/>
            <a:ext cx="0" cy="17061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D53930A-20F3-1676-284D-A13BEB04FC61}"/>
              </a:ext>
            </a:extLst>
          </p:cNvPr>
          <p:cNvCxnSpPr/>
          <p:nvPr/>
        </p:nvCxnSpPr>
        <p:spPr>
          <a:xfrm>
            <a:off x="8934396" y="4555759"/>
            <a:ext cx="0" cy="17061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Graphic 32" descr="Business Growth with solid fill">
            <a:extLst>
              <a:ext uri="{FF2B5EF4-FFF2-40B4-BE49-F238E27FC236}">
                <a16:creationId xmlns:a16="http://schemas.microsoft.com/office/drawing/2014/main" xmlns="" id="{B27C3773-8F57-37AB-937D-682A594AA1D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22374" y="4555759"/>
            <a:ext cx="1890385" cy="1890385"/>
          </a:xfrm>
          <a:prstGeom prst="rect">
            <a:avLst/>
          </a:prstGeom>
        </p:spPr>
      </p:pic>
      <p:pic>
        <p:nvPicPr>
          <p:cNvPr id="44" name="Graphic 43" descr="Cheers with solid fill">
            <a:extLst>
              <a:ext uri="{FF2B5EF4-FFF2-40B4-BE49-F238E27FC236}">
                <a16:creationId xmlns:a16="http://schemas.microsoft.com/office/drawing/2014/main" xmlns="" id="{37D805FD-6ED9-363F-3B53-C25C068E4E1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62300" y="224240"/>
            <a:ext cx="1010531" cy="1010531"/>
          </a:xfrm>
          <a:prstGeom prst="rect">
            <a:avLst/>
          </a:prstGeom>
        </p:spPr>
      </p:pic>
      <p:sp>
        <p:nvSpPr>
          <p:cNvPr id="3" name="TextBox 2">
            <a:extLst>
              <a:ext uri="{FF2B5EF4-FFF2-40B4-BE49-F238E27FC236}">
                <a16:creationId xmlns:a16="http://schemas.microsoft.com/office/drawing/2014/main" xmlns="" id="{C8C613B6-10DD-03F9-1EE7-FD150E3542A7}"/>
              </a:ext>
            </a:extLst>
          </p:cNvPr>
          <p:cNvSpPr txBox="1"/>
          <p:nvPr/>
        </p:nvSpPr>
        <p:spPr>
          <a:xfrm>
            <a:off x="2397" y="6235744"/>
            <a:ext cx="9507936" cy="634020"/>
          </a:xfrm>
          <a:prstGeom prst="rect">
            <a:avLst/>
          </a:prstGeom>
          <a:noFill/>
        </p:spPr>
        <p:txBody>
          <a:bodyPr wrap="square">
            <a:spAutoFit/>
          </a:bodyPr>
          <a:lstStyle/>
          <a:p>
            <a:pPr marL="342674" indent="-342674" defTabSz="913765">
              <a:spcBef>
                <a:spcPct val="20000"/>
              </a:spcBef>
              <a:defRPr/>
            </a:pPr>
            <a:r>
              <a:rPr lang="en-IN" sz="1600" dirty="0">
                <a:solidFill>
                  <a:schemeClr val="bg1"/>
                </a:solidFill>
                <a:latin typeface="+mj-lt"/>
                <a:ea typeface="Cambria" pitchFamily="18" charset="0"/>
              </a:rPr>
              <a:t>*National Statistical Office, Ministry of Statistics &amp; Programme Implementation</a:t>
            </a:r>
          </a:p>
          <a:p>
            <a:pPr marL="342674" indent="-342674" defTabSz="1218360">
              <a:spcBef>
                <a:spcPct val="20000"/>
              </a:spcBef>
              <a:defRPr/>
            </a:pPr>
            <a:r>
              <a:rPr lang="en-IN" sz="1600" dirty="0">
                <a:solidFill>
                  <a:schemeClr val="bg1"/>
                </a:solidFill>
                <a:latin typeface="+mj-lt"/>
                <a:ea typeface="Cambria" pitchFamily="18" charset="0"/>
              </a:rPr>
              <a:t>**Data culled out  Portal of Directorate General of Commercial Intelligence and Statistics (DGCIS)</a:t>
            </a:r>
            <a:endParaRPr lang="en-IN" sz="1400" dirty="0">
              <a:solidFill>
                <a:schemeClr val="bg1"/>
              </a:solidFill>
              <a:latin typeface="+mj-lt"/>
              <a:ea typeface="Cambria" pitchFamily="18" charset="0"/>
            </a:endParaRPr>
          </a:p>
        </p:txBody>
      </p:sp>
      <p:cxnSp>
        <p:nvCxnSpPr>
          <p:cNvPr id="2" name="Straight Connector 1">
            <a:extLst>
              <a:ext uri="{FF2B5EF4-FFF2-40B4-BE49-F238E27FC236}">
                <a16:creationId xmlns:a16="http://schemas.microsoft.com/office/drawing/2014/main" xmlns="" id="{0E1F7EE0-76A6-9C6A-04E8-7F8E8D92096D}"/>
              </a:ext>
            </a:extLst>
          </p:cNvPr>
          <p:cNvCxnSpPr>
            <a:cxnSpLocks/>
          </p:cNvCxnSpPr>
          <p:nvPr/>
        </p:nvCxnSpPr>
        <p:spPr>
          <a:xfrm>
            <a:off x="2085035" y="852545"/>
            <a:ext cx="90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2139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AD7C5B-E0F4-F021-2A9A-4B670DC9BE16}"/>
            </a:ext>
          </a:extLst>
        </p:cNvPr>
        <p:cNvGrpSpPr/>
        <p:nvPr/>
      </p:nvGrpSpPr>
      <p:grpSpPr>
        <a:xfrm>
          <a:off x="0" y="0"/>
          <a:ext cx="0" cy="0"/>
          <a:chOff x="0" y="0"/>
          <a:chExt cx="0" cy="0"/>
        </a:xfrm>
      </p:grpSpPr>
      <p:sp>
        <p:nvSpPr>
          <p:cNvPr id="41" name="Title 1">
            <a:extLst>
              <a:ext uri="{FF2B5EF4-FFF2-40B4-BE49-F238E27FC236}">
                <a16:creationId xmlns:a16="http://schemas.microsoft.com/office/drawing/2014/main" xmlns="" id="{999BA717-31F9-E282-A6B5-7C8B45765BA9}"/>
              </a:ext>
            </a:extLst>
          </p:cNvPr>
          <p:cNvSpPr txBox="1">
            <a:spLocks/>
          </p:cNvSpPr>
          <p:nvPr/>
        </p:nvSpPr>
        <p:spPr>
          <a:xfrm>
            <a:off x="1864125" y="257284"/>
            <a:ext cx="8127775" cy="586959"/>
          </a:xfrm>
          <a:prstGeom prst="rect">
            <a:avLst/>
          </a:prstGeom>
        </p:spPr>
        <p:txBody>
          <a:bodyPr vert="horz" lIns="0" tIns="0" rIns="0" bIns="0" rtlCol="0" anchor="t" anchorCtr="0">
            <a:noAutofit/>
          </a:bodyPr>
          <a:lstStyle>
            <a:lvl1pPr defTabSz="913486">
              <a:lnSpc>
                <a:spcPts val="2639"/>
              </a:lnSpc>
              <a:spcBef>
                <a:spcPct val="0"/>
              </a:spcBef>
              <a:buNone/>
              <a:defRPr lang="en-GB" sz="3600" b="1" i="0">
                <a:solidFill>
                  <a:srgbClr val="0070C0"/>
                </a:solidFill>
                <a:latin typeface="Times New Roman" panose="02020603050405020304" pitchFamily="18" charset="0"/>
                <a:ea typeface="+mj-ea"/>
                <a:cs typeface="Times New Roman" panose="02020603050405020304" pitchFamily="18" charset="0"/>
                <a:sym typeface="Arial" panose="020B0604020202020204" pitchFamily="34" charset="0"/>
              </a:defRPr>
            </a:lvl1pPr>
          </a:lstStyle>
          <a:p>
            <a:pPr algn="ctr">
              <a:lnSpc>
                <a:spcPct val="100000"/>
              </a:lnSpc>
              <a:buClrTx/>
            </a:pPr>
            <a:r>
              <a:rPr lang="en-IN" dirty="0">
                <a:solidFill>
                  <a:schemeClr val="tx1">
                    <a:lumMod val="95000"/>
                    <a:lumOff val="5000"/>
                  </a:schemeClr>
                </a:solidFill>
                <a:latin typeface="+mj-lt"/>
              </a:rPr>
              <a:t>Major Schemes of Ministry of MSME</a:t>
            </a:r>
          </a:p>
        </p:txBody>
      </p:sp>
      <p:sp>
        <p:nvSpPr>
          <p:cNvPr id="42" name="Rectangle 41">
            <a:extLst>
              <a:ext uri="{FF2B5EF4-FFF2-40B4-BE49-F238E27FC236}">
                <a16:creationId xmlns:a16="http://schemas.microsoft.com/office/drawing/2014/main" xmlns="" id="{87448FE2-BA7F-14A1-9EA1-CDDEC582F736}"/>
              </a:ext>
            </a:extLst>
          </p:cNvPr>
          <p:cNvSpPr/>
          <p:nvPr/>
        </p:nvSpPr>
        <p:spPr>
          <a:xfrm>
            <a:off x="276225" y="220054"/>
            <a:ext cx="11744539" cy="6521695"/>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p>
        </p:txBody>
      </p:sp>
      <p:cxnSp>
        <p:nvCxnSpPr>
          <p:cNvPr id="43" name="Straight Connector 42">
            <a:extLst>
              <a:ext uri="{FF2B5EF4-FFF2-40B4-BE49-F238E27FC236}">
                <a16:creationId xmlns:a16="http://schemas.microsoft.com/office/drawing/2014/main" xmlns="" id="{BEF2920D-BA76-F019-7FF9-483CFEF95BB8}"/>
              </a:ext>
            </a:extLst>
          </p:cNvPr>
          <p:cNvCxnSpPr>
            <a:cxnSpLocks/>
          </p:cNvCxnSpPr>
          <p:nvPr/>
        </p:nvCxnSpPr>
        <p:spPr>
          <a:xfrm>
            <a:off x="1719275" y="852545"/>
            <a:ext cx="90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graphicFrame>
        <p:nvGraphicFramePr>
          <p:cNvPr id="45" name="Diagram 44">
            <a:extLst>
              <a:ext uri="{FF2B5EF4-FFF2-40B4-BE49-F238E27FC236}">
                <a16:creationId xmlns:a16="http://schemas.microsoft.com/office/drawing/2014/main" xmlns="" id="{BBA1B29E-5B07-6C3F-83B6-EC9128D2F4A8}"/>
              </a:ext>
            </a:extLst>
          </p:cNvPr>
          <p:cNvGraphicFramePr/>
          <p:nvPr>
            <p:extLst>
              <p:ext uri="{D42A27DB-BD31-4B8C-83A1-F6EECF244321}">
                <p14:modId xmlns:p14="http://schemas.microsoft.com/office/powerpoint/2010/main" val="1644500777"/>
              </p:ext>
            </p:extLst>
          </p:nvPr>
        </p:nvGraphicFramePr>
        <p:xfrm>
          <a:off x="1002669" y="999452"/>
          <a:ext cx="11744539" cy="6251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9">
            <a:extLst>
              <a:ext uri="{FF2B5EF4-FFF2-40B4-BE49-F238E27FC236}">
                <a16:creationId xmlns:a16="http://schemas.microsoft.com/office/drawing/2014/main" xmlns="" id="{67420CB1-6866-B9DE-BCD8-B6C6835889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0356" y="1044547"/>
            <a:ext cx="935898" cy="88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5BEA66-D386-84CA-20F7-A9E5FF6FE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80EC590-F056-4870-10EA-86B6037B78FE}"/>
              </a:ext>
            </a:extLst>
          </p:cNvPr>
          <p:cNvSpPr>
            <a:spLocks noGrp="1"/>
          </p:cNvSpPr>
          <p:nvPr>
            <p:ph type="title"/>
          </p:nvPr>
        </p:nvSpPr>
        <p:spPr>
          <a:xfrm>
            <a:off x="838200" y="539395"/>
            <a:ext cx="10515600" cy="754758"/>
          </a:xfrm>
        </p:spPr>
        <p:txBody>
          <a:bodyPr vert="horz" lIns="91440" tIns="45720" rIns="91440" bIns="45720" rtlCol="0" anchor="ctr">
            <a:normAutofit/>
          </a:bodyPr>
          <a:lstStyle/>
          <a:p>
            <a:pPr algn="ctr"/>
            <a:r>
              <a:rPr lang="en-IN" b="1" dirty="0"/>
              <a:t>Definition of MSME</a:t>
            </a:r>
          </a:p>
        </p:txBody>
      </p:sp>
      <p:sp>
        <p:nvSpPr>
          <p:cNvPr id="5" name="Rectangle 4">
            <a:extLst>
              <a:ext uri="{FF2B5EF4-FFF2-40B4-BE49-F238E27FC236}">
                <a16:creationId xmlns:a16="http://schemas.microsoft.com/office/drawing/2014/main" xmlns="" id="{546E5E85-3258-EBF0-01F1-F7967A742450}"/>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Content Placeholder 8">
            <a:extLst>
              <a:ext uri="{FF2B5EF4-FFF2-40B4-BE49-F238E27FC236}">
                <a16:creationId xmlns:a16="http://schemas.microsoft.com/office/drawing/2014/main" xmlns="" id="{46E6260B-D94B-AE5A-560E-BE1386D033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5886" y="1807799"/>
            <a:ext cx="10060229" cy="4541627"/>
          </a:xfrm>
        </p:spPr>
      </p:pic>
      <p:sp>
        <p:nvSpPr>
          <p:cNvPr id="3" name="TextBox 2">
            <a:extLst>
              <a:ext uri="{FF2B5EF4-FFF2-40B4-BE49-F238E27FC236}">
                <a16:creationId xmlns:a16="http://schemas.microsoft.com/office/drawing/2014/main" xmlns="" id="{FCDDCDF3-E0B7-0465-F077-268970C5B804}"/>
              </a:ext>
            </a:extLst>
          </p:cNvPr>
          <p:cNvSpPr txBox="1"/>
          <p:nvPr/>
        </p:nvSpPr>
        <p:spPr>
          <a:xfrm>
            <a:off x="2195992" y="1191175"/>
            <a:ext cx="7700698" cy="646331"/>
          </a:xfrm>
          <a:prstGeom prst="rect">
            <a:avLst/>
          </a:prstGeom>
          <a:noFill/>
        </p:spPr>
        <p:txBody>
          <a:bodyPr wrap="none" rtlCol="0">
            <a:spAutoFit/>
          </a:bodyPr>
          <a:lstStyle/>
          <a:p>
            <a:r>
              <a:rPr lang="en-IN" b="1" dirty="0"/>
              <a:t>MSMEs Classification based on Investment in Plant &amp; Machinery and Turnover </a:t>
            </a:r>
          </a:p>
          <a:p>
            <a:pPr algn="ctr"/>
            <a:r>
              <a:rPr lang="en-IN" dirty="0">
                <a:hlinkClick r:id="rId3"/>
              </a:rPr>
              <a:t>Notification CG-DL-E-21032025-261838 Date: 21.04.2025</a:t>
            </a:r>
            <a:endParaRPr lang="en-IN" dirty="0"/>
          </a:p>
        </p:txBody>
      </p:sp>
      <p:cxnSp>
        <p:nvCxnSpPr>
          <p:cNvPr id="10" name="Straight Connector 9">
            <a:extLst>
              <a:ext uri="{FF2B5EF4-FFF2-40B4-BE49-F238E27FC236}">
                <a16:creationId xmlns:a16="http://schemas.microsoft.com/office/drawing/2014/main" xmlns="" id="{74D62DBD-E2A0-FB35-A30B-410D6BA8CF4C}"/>
              </a:ext>
            </a:extLst>
          </p:cNvPr>
          <p:cNvCxnSpPr>
            <a:cxnSpLocks/>
          </p:cNvCxnSpPr>
          <p:nvPr/>
        </p:nvCxnSpPr>
        <p:spPr>
          <a:xfrm>
            <a:off x="2496000" y="115190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1987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61C04F-7C5F-07A8-F54E-9E8051980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6FD789C-928E-7D3E-B8DB-7114F442F8C6}"/>
              </a:ext>
            </a:extLst>
          </p:cNvPr>
          <p:cNvSpPr>
            <a:spLocks noGrp="1"/>
          </p:cNvSpPr>
          <p:nvPr>
            <p:ph type="title"/>
          </p:nvPr>
        </p:nvSpPr>
        <p:spPr>
          <a:xfrm>
            <a:off x="3467100" y="462395"/>
            <a:ext cx="5257800" cy="754758"/>
          </a:xfrm>
        </p:spPr>
        <p:txBody>
          <a:bodyPr vert="horz" lIns="91440" tIns="45720" rIns="91440" bIns="45720" rtlCol="0" anchor="ctr">
            <a:noAutofit/>
          </a:bodyPr>
          <a:lstStyle/>
          <a:p>
            <a:r>
              <a:rPr lang="en-IN" sz="3600" b="1" dirty="0"/>
              <a:t>UDYAM Registration Portal</a:t>
            </a:r>
          </a:p>
        </p:txBody>
      </p:sp>
      <p:sp>
        <p:nvSpPr>
          <p:cNvPr id="5" name="Rectangle 4">
            <a:extLst>
              <a:ext uri="{FF2B5EF4-FFF2-40B4-BE49-F238E27FC236}">
                <a16:creationId xmlns:a16="http://schemas.microsoft.com/office/drawing/2014/main" xmlns="" id="{577E9CD5-04AC-DC8E-63BE-8611D0A61BF9}"/>
              </a:ext>
            </a:extLst>
          </p:cNvPr>
          <p:cNvSpPr/>
          <p:nvPr/>
        </p:nvSpPr>
        <p:spPr>
          <a:xfrm>
            <a:off x="594189" y="349323"/>
            <a:ext cx="11003623" cy="6185042"/>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a:extLst>
              <a:ext uri="{FF2B5EF4-FFF2-40B4-BE49-F238E27FC236}">
                <a16:creationId xmlns:a16="http://schemas.microsoft.com/office/drawing/2014/main" xmlns="" id="{5A6D7607-106B-3A65-7D73-D6408CE48430}"/>
              </a:ext>
            </a:extLst>
          </p:cNvPr>
          <p:cNvPicPr>
            <a:picLocks noChangeAspect="1"/>
          </p:cNvPicPr>
          <p:nvPr/>
        </p:nvPicPr>
        <p:blipFill>
          <a:blip r:embed="rId2">
            <a:extLst>
              <a:ext uri="{28A0092B-C50C-407E-A947-70E740481C1C}">
                <a14:useLocalDpi xmlns:a14="http://schemas.microsoft.com/office/drawing/2010/main" val="0"/>
              </a:ext>
            </a:extLst>
          </a:blip>
          <a:srcRect t="5094" b="5971"/>
          <a:stretch>
            <a:fillRect/>
          </a:stretch>
        </p:blipFill>
        <p:spPr>
          <a:xfrm>
            <a:off x="838200" y="1294153"/>
            <a:ext cx="10515600" cy="5134819"/>
          </a:xfrm>
          <a:prstGeom prst="rect">
            <a:avLst/>
          </a:prstGeom>
          <a:ln>
            <a:solidFill>
              <a:schemeClr val="accent4">
                <a:lumMod val="75000"/>
              </a:schemeClr>
            </a:solidFill>
          </a:ln>
        </p:spPr>
      </p:pic>
      <p:sp>
        <p:nvSpPr>
          <p:cNvPr id="13" name="Rectangle 12">
            <a:extLst>
              <a:ext uri="{FF2B5EF4-FFF2-40B4-BE49-F238E27FC236}">
                <a16:creationId xmlns:a16="http://schemas.microsoft.com/office/drawing/2014/main" xmlns="" id="{5B595128-B770-653D-60A6-1D6BCA9C2BB7}"/>
              </a:ext>
            </a:extLst>
          </p:cNvPr>
          <p:cNvSpPr/>
          <p:nvPr/>
        </p:nvSpPr>
        <p:spPr>
          <a:xfrm>
            <a:off x="2223435" y="1395663"/>
            <a:ext cx="4639377" cy="22138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xmlns="" id="{4DA958ED-8AF8-438B-D9A7-F125422A8CD9}"/>
              </a:ext>
            </a:extLst>
          </p:cNvPr>
          <p:cNvCxnSpPr>
            <a:cxnSpLocks/>
          </p:cNvCxnSpPr>
          <p:nvPr/>
        </p:nvCxnSpPr>
        <p:spPr>
          <a:xfrm>
            <a:off x="2496000" y="1113402"/>
            <a:ext cx="7200000" cy="0"/>
          </a:xfrm>
          <a:prstGeom prst="line">
            <a:avLst/>
          </a:prstGeom>
          <a:ln w="28575">
            <a:solidFill>
              <a:schemeClr val="accent4">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16987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MSME DFO AHM</Template>
  <TotalTime>0</TotalTime>
  <Words>4317</Words>
  <Application>Microsoft Office PowerPoint</Application>
  <PresentationFormat>Widescreen</PresentationFormat>
  <Paragraphs>448</Paragraphs>
  <Slides>38</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Microsoft JhengHei UI</vt:lpstr>
      <vt:lpstr>Arial</vt:lpstr>
      <vt:lpstr>Calibri</vt:lpstr>
      <vt:lpstr>Calibri Light</vt:lpstr>
      <vt:lpstr>Cambria</vt:lpstr>
      <vt:lpstr>Century Gothic</vt:lpstr>
      <vt:lpstr>Nirmala UI</vt:lpstr>
      <vt:lpstr>Times New Roman</vt:lpstr>
      <vt:lpstr>Verdana</vt:lpstr>
      <vt:lpstr>Wingdings</vt:lpstr>
      <vt:lpstr>Office Theme</vt:lpstr>
      <vt:lpstr>PowerPoint Presentation</vt:lpstr>
      <vt:lpstr>Connect over Social Media Platform</vt:lpstr>
      <vt:lpstr>MSME At A Glance</vt:lpstr>
      <vt:lpstr>IMPORTANCE OF MSMEs</vt:lpstr>
      <vt:lpstr>PowerPoint Presentation</vt:lpstr>
      <vt:lpstr>PowerPoint Presentation</vt:lpstr>
      <vt:lpstr>PowerPoint Presentation</vt:lpstr>
      <vt:lpstr>Definition of MSME</vt:lpstr>
      <vt:lpstr>UDYAM Registration Portal</vt:lpstr>
      <vt:lpstr>About UDYAM Registration</vt:lpstr>
      <vt:lpstr>PowerPoint Presentation</vt:lpstr>
      <vt:lpstr>Champions Portal</vt:lpstr>
      <vt:lpstr>PowerPoint Presentation</vt:lpstr>
      <vt:lpstr>Central Schemes of MSMEs</vt:lpstr>
      <vt:lpstr>Prime Minister Employment Generation Programme</vt:lpstr>
      <vt:lpstr>Credit Guarantee Scheme for Micro &amp; Small Enterprises</vt:lpstr>
      <vt:lpstr>Interest Subsidy Eligibility Certificate (ISEC)</vt:lpstr>
      <vt:lpstr>Procurement &amp; Marketing Support Scheme (PMS)</vt:lpstr>
      <vt:lpstr>Procurement &amp; Marketing Support Scheme (PMS)</vt:lpstr>
      <vt:lpstr>Procurement &amp; Marketing Support Scheme (PMS)</vt:lpstr>
      <vt:lpstr>Procurement &amp; Marketing Support Scheme (PMS)</vt:lpstr>
      <vt:lpstr>International Cooperation Scheme</vt:lpstr>
      <vt:lpstr>MSME SUSTAINABLE (ZED) CERTIFICATION</vt:lpstr>
      <vt:lpstr>MSME-COMPETITIVE (LEAN)</vt:lpstr>
      <vt:lpstr>MSME- Innovative (Incubation, IPR, Design and Digital MSME)</vt:lpstr>
      <vt:lpstr>Entrepreneurship Skill Development Programme (ESDP)</vt:lpstr>
      <vt:lpstr>Micro &amp; Small Enterprises Cluster Development (MSE-CDP)</vt:lpstr>
      <vt:lpstr>Micro &amp; Small Enterprises Cluster Development (MSE-CDP)</vt:lpstr>
      <vt:lpstr>Technology Centres/ Extension Centres (TCEC)</vt:lpstr>
      <vt:lpstr>Public Procurement Policy</vt:lpstr>
      <vt:lpstr>Public Procurement Policy</vt:lpstr>
      <vt:lpstr>Public Procurement Policy</vt:lpstr>
      <vt:lpstr>Trade Receivables electronic Discounting System (TReDS)</vt:lpstr>
      <vt:lpstr>Who can register on TREDS? MSMEs engaged for at least 1 year since its date of registration in following categories can register on TReDS.</vt:lpstr>
      <vt:lpstr>MSME SAMADHAAN- Delayed Payment Monitoring System</vt:lpstr>
      <vt:lpstr>MSME SAMADHAAN- Delayed Payment Monitoring System</vt:lpstr>
      <vt:lpstr>MSE Scheme for Promotion and Investment in Circular Economy (MSE-SPICE)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Rohan Joshi</dc:creator>
  <cp:lastModifiedBy>Aditya Plastic</cp:lastModifiedBy>
  <cp:revision>2</cp:revision>
  <dcterms:created xsi:type="dcterms:W3CDTF">2025-11-02T17:40:33Z</dcterms:created>
  <dcterms:modified xsi:type="dcterms:W3CDTF">2026-04-28T14:03:56Z</dcterms:modified>
</cp:coreProperties>
</file>